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83" r:id="rId3"/>
    <p:sldId id="257" r:id="rId4"/>
    <p:sldId id="269" r:id="rId5"/>
    <p:sldId id="267" r:id="rId6"/>
    <p:sldId id="259" r:id="rId7"/>
    <p:sldId id="270" r:id="rId8"/>
    <p:sldId id="271" r:id="rId9"/>
    <p:sldId id="265" r:id="rId10"/>
    <p:sldId id="272" r:id="rId11"/>
    <p:sldId id="273" r:id="rId12"/>
    <p:sldId id="282" r:id="rId13"/>
    <p:sldId id="264" r:id="rId14"/>
    <p:sldId id="274" r:id="rId15"/>
    <p:sldId id="275" r:id="rId16"/>
    <p:sldId id="263" r:id="rId17"/>
    <p:sldId id="276" r:id="rId18"/>
    <p:sldId id="277" r:id="rId19"/>
    <p:sldId id="262" r:id="rId20"/>
    <p:sldId id="278" r:id="rId21"/>
    <p:sldId id="279" r:id="rId22"/>
    <p:sldId id="261" r:id="rId23"/>
    <p:sldId id="280" r:id="rId24"/>
    <p:sldId id="281" r:id="rId25"/>
    <p:sldId id="260" r:id="rId26"/>
    <p:sldId id="258" r:id="rId27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DAC"/>
    <a:srgbClr val="745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AB280-99E9-410E-DE12-97B1443ED1D9}" v="188" dt="2025-11-06T01:24:48.073"/>
    <p1510:client id="{711ACE18-F826-99FB-B6D8-61FAF2C6F70A}" v="289" dt="2025-11-06T01:12:09.688"/>
    <p1510:client id="{EFB66F74-FF68-A4E8-A298-C32423D47F0C}" v="571" dt="2025-11-06T14:53:56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C2DFE3D-CAEF-1D27-307E-5C015C6B566D}"/>
              </a:ext>
            </a:extLst>
          </p:cNvPr>
          <p:cNvSpPr/>
          <p:nvPr/>
        </p:nvSpPr>
        <p:spPr>
          <a:xfrm>
            <a:off x="-1" y="10235990"/>
            <a:ext cx="9601199" cy="256561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1F4407-5497-31EC-8EB0-AA59DFBE2EB8}"/>
              </a:ext>
            </a:extLst>
          </p:cNvPr>
          <p:cNvSpPr txBox="1"/>
          <p:nvPr/>
        </p:nvSpPr>
        <p:spPr>
          <a:xfrm>
            <a:off x="463257" y="1061761"/>
            <a:ext cx="937259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 b="1" err="1">
                <a:solidFill>
                  <a:schemeClr val="bg1"/>
                </a:solidFill>
                <a:latin typeface="Consolas"/>
                <a:ea typeface="Arial"/>
                <a:cs typeface="Arial"/>
              </a:rPr>
              <a:t>Dominando</a:t>
            </a:r>
            <a:r>
              <a:rPr lang="en-US" sz="5600" b="1" dirty="0">
                <a:solidFill>
                  <a:schemeClr val="bg1"/>
                </a:solidFill>
                <a:latin typeface="Consolas"/>
                <a:ea typeface="Arial"/>
                <a:cs typeface="Arial"/>
              </a:rPr>
              <a:t> o C# </a:t>
            </a:r>
            <a:r>
              <a:rPr lang="en-US" sz="5600" b="1" err="1">
                <a:solidFill>
                  <a:schemeClr val="bg1"/>
                </a:solidFill>
                <a:latin typeface="Consolas"/>
                <a:ea typeface="Arial"/>
                <a:cs typeface="Arial"/>
              </a:rPr>
              <a:t>básico</a:t>
            </a:r>
            <a:endParaRPr lang="en-US" sz="5600" b="1" err="1">
              <a:solidFill>
                <a:schemeClr val="bg1"/>
              </a:solidFill>
              <a:latin typeface="Consolas"/>
            </a:endParaRPr>
          </a:p>
          <a:p>
            <a:pPr algn="ctr"/>
            <a:endParaRPr lang="pt-BR" sz="4800">
              <a:latin typeface="Consola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CF4CDF-2223-53A7-CEF5-7D9E7B4E772A}"/>
              </a:ext>
            </a:extLst>
          </p:cNvPr>
          <p:cNvSpPr txBox="1"/>
          <p:nvPr/>
        </p:nvSpPr>
        <p:spPr>
          <a:xfrm>
            <a:off x="3662878" y="10490710"/>
            <a:ext cx="40435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latin typeface="Consolas"/>
                <a:ea typeface="Arial"/>
                <a:cs typeface="Arial"/>
              </a:rPr>
              <a:t>Conceitos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Arial"/>
                <a:cs typeface="Arial"/>
              </a:rPr>
              <a:t>, </a:t>
            </a:r>
            <a:endParaRPr lang="en-US" sz="2400">
              <a:solidFill>
                <a:schemeClr val="bg1"/>
              </a:solidFill>
              <a:latin typeface="Consolas"/>
              <a:ea typeface="Arial"/>
              <a:cs typeface="Arial"/>
            </a:endParaRPr>
          </a:p>
          <a:p>
            <a:r>
              <a:rPr lang="en-US" sz="2400" err="1">
                <a:solidFill>
                  <a:schemeClr val="bg1"/>
                </a:solidFill>
                <a:latin typeface="Consolas"/>
                <a:ea typeface="Arial"/>
                <a:cs typeface="Arial"/>
              </a:rPr>
              <a:t>Exemplos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Arial"/>
                <a:cs typeface="Arial"/>
              </a:rPr>
              <a:t> e 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/>
                <a:ea typeface="Arial"/>
                <a:cs typeface="Arial"/>
              </a:rPr>
              <a:t>Boas 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Arial"/>
                <a:cs typeface="Arial"/>
              </a:rPr>
              <a:t>Práticas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Arial"/>
                <a:cs typeface="Arial"/>
              </a:rPr>
              <a:t> </a:t>
            </a:r>
            <a:endParaRPr lang="en-US" sz="2400">
              <a:solidFill>
                <a:schemeClr val="bg1"/>
              </a:solidFill>
              <a:latin typeface="Consolas"/>
            </a:endParaRPr>
          </a:p>
          <a:p>
            <a:endParaRPr lang="pt-BR" sz="2400">
              <a:latin typeface="Consolas"/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0CAA35C0-CBE0-E865-DB83-26717CCE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89" r="388" b="12260"/>
          <a:stretch>
            <a:fillRect/>
          </a:stretch>
        </p:blipFill>
        <p:spPr>
          <a:xfrm>
            <a:off x="124433" y="2751786"/>
            <a:ext cx="9378835" cy="70197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56BDFB-E910-0E57-8714-CD818A6D1F58}"/>
              </a:ext>
            </a:extLst>
          </p:cNvPr>
          <p:cNvSpPr txBox="1"/>
          <p:nvPr/>
        </p:nvSpPr>
        <p:spPr>
          <a:xfrm>
            <a:off x="947056" y="12213771"/>
            <a:ext cx="77070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rgbClr val="953DAC"/>
                </a:solidFill>
                <a:latin typeface="Consolas"/>
              </a:rPr>
              <a:t>Carlos </a:t>
            </a:r>
            <a:r>
              <a:rPr lang="pt-BR" sz="2400" err="1">
                <a:solidFill>
                  <a:srgbClr val="953DAC"/>
                </a:solidFill>
                <a:latin typeface="Consolas"/>
              </a:rPr>
              <a:t>Diones</a:t>
            </a:r>
            <a:r>
              <a:rPr lang="pt-BR" sz="2400" dirty="0">
                <a:solidFill>
                  <a:srgbClr val="953DAC"/>
                </a:solidFill>
                <a:latin typeface="Consolas"/>
              </a:rPr>
              <a:t> dos Santos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393D9-BA4C-0D4D-2D76-E146CD8A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5DE3B8-0632-7D81-780A-F48EB3828981}"/>
              </a:ext>
            </a:extLst>
          </p:cNvPr>
          <p:cNvSpPr txBox="1"/>
          <p:nvPr/>
        </p:nvSpPr>
        <p:spPr>
          <a:xfrm>
            <a:off x="921124" y="1264024"/>
            <a:ext cx="78396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Arial"/>
                <a:cs typeface="Arial"/>
              </a:rPr>
              <a:t>As </a:t>
            </a:r>
            <a:r>
              <a:rPr lang="en-US" sz="2400" b="1">
                <a:latin typeface="Consolas"/>
                <a:ea typeface="Arial"/>
                <a:cs typeface="Arial"/>
              </a:rPr>
              <a:t>estruturas de controle</a:t>
            </a:r>
            <a:r>
              <a:rPr lang="en-US" sz="2400">
                <a:latin typeface="Consolas"/>
                <a:ea typeface="Arial"/>
                <a:cs typeface="Arial"/>
              </a:rPr>
              <a:t> permitem que seu programa </a:t>
            </a:r>
            <a:r>
              <a:rPr lang="en-US" sz="2400" b="1">
                <a:latin typeface="Consolas"/>
                <a:ea typeface="Arial"/>
                <a:cs typeface="Arial"/>
              </a:rPr>
              <a:t>tome decisões</a:t>
            </a:r>
            <a:r>
              <a:rPr lang="en-US" sz="2400">
                <a:latin typeface="Consolas"/>
                <a:ea typeface="Arial"/>
                <a:cs typeface="Arial"/>
              </a:rPr>
              <a:t> e </a:t>
            </a:r>
            <a:r>
              <a:rPr lang="en-US" sz="2400" b="1">
                <a:latin typeface="Consolas"/>
                <a:ea typeface="Arial"/>
                <a:cs typeface="Arial"/>
              </a:rPr>
              <a:t>execute ações repetidas</a:t>
            </a:r>
            <a:r>
              <a:rPr lang="en-US" sz="2400">
                <a:latin typeface="Consolas"/>
                <a:ea typeface="Arial"/>
                <a:cs typeface="Arial"/>
              </a:rPr>
              <a:t> conforme as condições.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6B8895-295B-1D5E-33FD-28700B7CDC7F}"/>
              </a:ext>
            </a:extLst>
          </p:cNvPr>
          <p:cNvSpPr txBox="1"/>
          <p:nvPr/>
        </p:nvSpPr>
        <p:spPr>
          <a:xfrm>
            <a:off x="921124" y="3200400"/>
            <a:ext cx="749001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If / Else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if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testar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condições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bloco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else</a:t>
            </a:r>
            <a:r>
              <a:rPr lang="en-US" sz="2400" dirty="0">
                <a:latin typeface="Consolas"/>
                <a:ea typeface="Arial"/>
                <a:cs typeface="Arial"/>
              </a:rPr>
              <a:t> é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executado</a:t>
            </a:r>
            <a:r>
              <a:rPr lang="en-US" sz="2400" dirty="0">
                <a:latin typeface="Consolas"/>
                <a:ea typeface="Arial"/>
                <a:cs typeface="Arial"/>
              </a:rPr>
              <a:t> se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condição</a:t>
            </a:r>
            <a:r>
              <a:rPr lang="en-US" sz="2400" dirty="0">
                <a:latin typeface="Consolas"/>
                <a:ea typeface="Arial"/>
                <a:cs typeface="Arial"/>
              </a:rPr>
              <a:t> for falsa.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pic>
        <p:nvPicPr>
          <p:cNvPr id="4" name="Imagem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B64121C7-01F8-74BE-92BD-9D2E1A87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4978721"/>
            <a:ext cx="8095130" cy="39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6D94-8510-7E2A-0DAD-D41465FB1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A281FB-CFD8-2EF3-EADA-BA85D090D630}"/>
              </a:ext>
            </a:extLst>
          </p:cNvPr>
          <p:cNvSpPr txBox="1"/>
          <p:nvPr/>
        </p:nvSpPr>
        <p:spPr>
          <a:xfrm>
            <a:off x="463924" y="591671"/>
            <a:ext cx="85657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Else If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endParaRPr lang="en-US" sz="2400" b="1" dirty="0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Permite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testar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várias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condições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sequência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53600D1A-34F3-14D1-4850-713B396F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357968"/>
            <a:ext cx="8364071" cy="48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1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1F66-62CF-63BF-56F1-D7603E57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A76DE17-829C-6B1E-5FEF-BF273F128D2B}"/>
              </a:ext>
            </a:extLst>
          </p:cNvPr>
          <p:cNvSpPr txBox="1"/>
          <p:nvPr/>
        </p:nvSpPr>
        <p:spPr>
          <a:xfrm>
            <a:off x="598394" y="645459"/>
            <a:ext cx="83775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latin typeface="Consolas"/>
                <a:ea typeface="Arial"/>
                <a:cs typeface="Arial"/>
              </a:rPr>
              <a:t>Switch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pPr algn="just"/>
            <a:r>
              <a:rPr lang="en-US" sz="2400" dirty="0" err="1">
                <a:latin typeface="Consolas"/>
                <a:ea typeface="Arial"/>
                <a:cs typeface="Arial"/>
              </a:rPr>
              <a:t>Usado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quando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há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muitas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opções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comparar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B5C2C7-5782-BFC2-883E-99C3032F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649541"/>
            <a:ext cx="8390965" cy="70820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14698B-E29E-6E26-7F61-F5DB634AB68C}"/>
              </a:ext>
            </a:extLst>
          </p:cNvPr>
          <p:cNvSpPr txBox="1"/>
          <p:nvPr/>
        </p:nvSpPr>
        <p:spPr>
          <a:xfrm>
            <a:off x="652182" y="9144000"/>
            <a:ext cx="837751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Boas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práticas</a:t>
            </a:r>
            <a:endParaRPr lang="en-US" sz="2400" b="1">
              <a:latin typeface="Consolas"/>
              <a:ea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if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err="1">
                <a:latin typeface="Consolas"/>
                <a:ea typeface="Arial"/>
                <a:cs typeface="Arial"/>
              </a:rPr>
              <a:t>decisões</a:t>
            </a:r>
            <a:r>
              <a:rPr lang="en-US" sz="2400" dirty="0">
                <a:latin typeface="Consolas"/>
                <a:ea typeface="Arial"/>
                <a:cs typeface="Arial"/>
              </a:rPr>
              <a:t> simples e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switch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err="1">
                <a:latin typeface="Consolas"/>
                <a:ea typeface="Arial"/>
                <a:cs typeface="Arial"/>
              </a:rPr>
              <a:t>múltiplas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opções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latin typeface="Consolas"/>
                <a:ea typeface="Arial"/>
                <a:cs typeface="Arial"/>
              </a:rPr>
              <a:t>Indente</a:t>
            </a:r>
            <a:r>
              <a:rPr lang="en-US" sz="2400" dirty="0">
                <a:latin typeface="Consolas"/>
                <a:ea typeface="Arial"/>
                <a:cs typeface="Arial"/>
              </a:rPr>
              <a:t> sempre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dentro</a:t>
            </a:r>
            <a:r>
              <a:rPr lang="en-US" sz="2400" dirty="0">
                <a:latin typeface="Consolas"/>
                <a:ea typeface="Arial"/>
                <a:cs typeface="Arial"/>
              </a:rPr>
              <a:t> dos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blocos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Evite </a:t>
            </a:r>
            <a:r>
              <a:rPr lang="en-US" sz="2400" err="1">
                <a:latin typeface="Consolas"/>
                <a:ea typeface="Arial"/>
                <a:cs typeface="Arial"/>
              </a:rPr>
              <a:t>comparações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desnecessárias</a:t>
            </a:r>
            <a:r>
              <a:rPr lang="en-US" sz="2400" dirty="0">
                <a:latin typeface="Consolas"/>
                <a:ea typeface="Arial"/>
                <a:cs typeface="Arial"/>
              </a:rPr>
              <a:t> — </a:t>
            </a:r>
            <a:r>
              <a:rPr lang="en-US" sz="2400" err="1">
                <a:latin typeface="Consolas"/>
                <a:ea typeface="Arial"/>
                <a:cs typeface="Arial"/>
              </a:rPr>
              <a:t>mantenha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limpo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5771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A82B-1E57-8B1C-CEE7-8BD4A2D1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320A206-FC54-E9B2-58BE-EEDF3CCB32E2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B10C8B-5776-551D-22AB-A9FF5A2E313C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2462D2-FCDC-2E04-61CA-0E662AFFE9CE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4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1DAF47-1E82-4873-9664-0908B2743EF0}"/>
              </a:ext>
            </a:extLst>
          </p:cNvPr>
          <p:cNvSpPr txBox="1"/>
          <p:nvPr/>
        </p:nvSpPr>
        <p:spPr>
          <a:xfrm>
            <a:off x="1178229" y="6546159"/>
            <a:ext cx="7697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Métodos e Funções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409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BFD5-F63C-63B8-E07A-138A1463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F78C6C3-6DD1-0B89-8252-975642D6368B}"/>
              </a:ext>
            </a:extLst>
          </p:cNvPr>
          <p:cNvSpPr txBox="1"/>
          <p:nvPr/>
        </p:nvSpPr>
        <p:spPr>
          <a:xfrm>
            <a:off x="894229" y="833718"/>
            <a:ext cx="773205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métodos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 err="1">
                <a:latin typeface="Consolas"/>
                <a:ea typeface="Arial"/>
                <a:cs typeface="Arial"/>
              </a:rPr>
              <a:t>ou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funções</a:t>
            </a:r>
            <a:r>
              <a:rPr lang="en-US" sz="2400" dirty="0">
                <a:latin typeface="Consolas"/>
                <a:ea typeface="Arial"/>
                <a:cs typeface="Arial"/>
              </a:rPr>
              <a:t>)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servem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organizar</a:t>
            </a:r>
            <a:r>
              <a:rPr lang="en-US" sz="2400" b="1" dirty="0">
                <a:latin typeface="Consolas"/>
                <a:ea typeface="Arial"/>
                <a:cs typeface="Arial"/>
              </a:rPr>
              <a:t>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partes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reutilizáveis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Eles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ajudam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evitar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repetições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deixam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mais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limpo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fácil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entender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65869C-65AD-FE77-782D-8F11C457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3550515"/>
            <a:ext cx="7745506" cy="34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55F19-D860-A0E9-85A2-1EAC2D1FE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F74DE3-CCD1-EEA0-DE36-E5466D5E4C46}"/>
              </a:ext>
            </a:extLst>
          </p:cNvPr>
          <p:cNvSpPr txBox="1"/>
          <p:nvPr/>
        </p:nvSpPr>
        <p:spPr>
          <a:xfrm>
            <a:off x="1082488" y="8014447"/>
            <a:ext cx="73017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Consolas"/>
                <a:ea typeface="Arial"/>
                <a:cs typeface="Arial"/>
              </a:rPr>
              <a:t>Método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sem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retorno</a:t>
            </a:r>
            <a:endParaRPr lang="en-US" sz="2400" dirty="0" err="1">
              <a:latin typeface="Consolas"/>
              <a:ea typeface="Arial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Se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apenas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executa</a:t>
            </a:r>
            <a:r>
              <a:rPr lang="en-US" sz="2400" dirty="0">
                <a:latin typeface="Consolas"/>
                <a:ea typeface="Arial"/>
                <a:cs typeface="Arial"/>
              </a:rPr>
              <a:t> algo, use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void</a:t>
            </a:r>
            <a:r>
              <a:rPr lang="en-US" sz="2400" dirty="0">
                <a:latin typeface="Consolas"/>
                <a:ea typeface="Arial"/>
                <a:cs typeface="Arial"/>
              </a:rPr>
              <a:t>: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4C4CC9B6-52DC-2BB7-7EC7-FC3E6C5A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8890392"/>
            <a:ext cx="7718612" cy="3142837"/>
          </a:xfrm>
          <a:prstGeom prst="rect">
            <a:avLst/>
          </a:prstGeom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B033F1A7-993A-78E8-FA10-7936563C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4" y="400610"/>
            <a:ext cx="7316321" cy="6406403"/>
          </a:xfrm>
          <a:prstGeom prst="rect">
            <a:avLst/>
          </a:prstGeom>
        </p:spPr>
      </p:pic>
      <p:sp>
        <p:nvSpPr>
          <p:cNvPr id="6" name="CaixaDeTexto 6">
            <a:extLst>
              <a:ext uri="{FF2B5EF4-FFF2-40B4-BE49-F238E27FC236}">
                <a16:creationId xmlns:a16="http://schemas.microsoft.com/office/drawing/2014/main" id="{07438920-9A37-4686-58E4-EACD0F40709A}"/>
              </a:ext>
            </a:extLst>
          </p:cNvPr>
          <p:cNvSpPr txBox="1"/>
          <p:nvPr/>
        </p:nvSpPr>
        <p:spPr>
          <a:xfrm>
            <a:off x="1082488" y="6804212"/>
            <a:ext cx="770516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/>
                <a:ea typeface="Arial"/>
                <a:cs typeface="Arial"/>
              </a:rPr>
              <a:t>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Somar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recebe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dois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números</a:t>
            </a:r>
            <a:r>
              <a:rPr lang="en-US" sz="2400" dirty="0">
                <a:latin typeface="Consolas"/>
                <a:ea typeface="Arial"/>
                <a:cs typeface="Arial"/>
              </a:rPr>
              <a:t> e devolve a soma.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9682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033A4-0795-5198-3A62-C216008D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9148935-EC28-6B17-3B61-2A0D385456CC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3FBEA9D-56F1-5233-051D-D83B6838857D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6E1055-F79C-C542-D593-28F20A147423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5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A81AA7-926D-0671-3141-F06A665C8860}"/>
              </a:ext>
            </a:extLst>
          </p:cNvPr>
          <p:cNvSpPr txBox="1"/>
          <p:nvPr/>
        </p:nvSpPr>
        <p:spPr>
          <a:xfrm>
            <a:off x="1178229" y="6546159"/>
            <a:ext cx="7697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Classes e Objetos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327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4255B-4437-06A5-A382-AB6DC3EB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5CCFA6-F578-DA5E-7D8E-A33CF8C2229A}"/>
              </a:ext>
            </a:extLst>
          </p:cNvPr>
          <p:cNvSpPr txBox="1"/>
          <p:nvPr/>
        </p:nvSpPr>
        <p:spPr>
          <a:xfrm>
            <a:off x="329453" y="591671"/>
            <a:ext cx="8915399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/>
                <a:ea typeface="Arial"/>
                <a:cs typeface="Arial"/>
              </a:rPr>
              <a:t>Em C#, </a:t>
            </a:r>
            <a:r>
              <a:rPr lang="en-US" sz="2400" err="1">
                <a:latin typeface="Consolas"/>
                <a:ea typeface="Arial"/>
                <a:cs typeface="Arial"/>
              </a:rPr>
              <a:t>quase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tudo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gira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torno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b="1" dirty="0">
                <a:latin typeface="Consolas"/>
                <a:ea typeface="Arial"/>
                <a:cs typeface="Arial"/>
              </a:rPr>
              <a:t>classes e </a:t>
            </a:r>
            <a:r>
              <a:rPr lang="en-US" sz="2400" b="1" err="1">
                <a:latin typeface="Consolas"/>
                <a:ea typeface="Arial"/>
                <a:cs typeface="Arial"/>
              </a:rPr>
              <a:t>objetos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Eles </a:t>
            </a:r>
            <a:r>
              <a:rPr lang="en-US" sz="2400" err="1">
                <a:latin typeface="Consolas"/>
                <a:ea typeface="Arial"/>
                <a:cs typeface="Arial"/>
              </a:rPr>
              <a:t>são</a:t>
            </a:r>
            <a:r>
              <a:rPr lang="en-US" sz="2400" dirty="0">
                <a:latin typeface="Consolas"/>
                <a:ea typeface="Arial"/>
                <a:cs typeface="Arial"/>
              </a:rPr>
              <a:t> a base da </a:t>
            </a:r>
            <a:r>
              <a:rPr lang="en-US" sz="2400" b="1" err="1">
                <a:latin typeface="Consolas"/>
                <a:ea typeface="Arial"/>
                <a:cs typeface="Arial"/>
              </a:rPr>
              <a:t>Programação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Orientada</a:t>
            </a:r>
            <a:r>
              <a:rPr lang="en-US" sz="2400" b="1" dirty="0">
                <a:latin typeface="Consolas"/>
                <a:ea typeface="Arial"/>
                <a:cs typeface="Arial"/>
              </a:rPr>
              <a:t> a </a:t>
            </a:r>
            <a:r>
              <a:rPr lang="en-US" sz="2400" b="1" err="1">
                <a:latin typeface="Consolas"/>
                <a:ea typeface="Arial"/>
                <a:cs typeface="Arial"/>
              </a:rPr>
              <a:t>Objetos</a:t>
            </a:r>
            <a:r>
              <a:rPr lang="en-US" sz="2400" b="1" dirty="0">
                <a:latin typeface="Consolas"/>
                <a:ea typeface="Arial"/>
                <a:cs typeface="Arial"/>
              </a:rPr>
              <a:t> (POO)</a:t>
            </a:r>
            <a:r>
              <a:rPr lang="en-US" sz="2400" dirty="0">
                <a:latin typeface="Consolas"/>
                <a:ea typeface="Arial"/>
                <a:cs typeface="Arial"/>
              </a:rPr>
              <a:t>, um dos </a:t>
            </a:r>
            <a:r>
              <a:rPr lang="en-US" sz="2400" err="1">
                <a:latin typeface="Consolas"/>
                <a:ea typeface="Arial"/>
                <a:cs typeface="Arial"/>
              </a:rPr>
              <a:t>pilares</a:t>
            </a:r>
            <a:r>
              <a:rPr lang="en-US" sz="2400" dirty="0">
                <a:latin typeface="Consolas"/>
                <a:ea typeface="Arial"/>
                <a:cs typeface="Arial"/>
              </a:rPr>
              <a:t> da </a:t>
            </a:r>
            <a:r>
              <a:rPr lang="en-US" sz="2400" err="1">
                <a:latin typeface="Consolas"/>
                <a:ea typeface="Arial"/>
                <a:cs typeface="Arial"/>
              </a:rPr>
              <a:t>linguagem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AF1ED6-B32F-AD09-B823-68D0801136EA}"/>
              </a:ext>
            </a:extLst>
          </p:cNvPr>
          <p:cNvSpPr txBox="1"/>
          <p:nvPr/>
        </p:nvSpPr>
        <p:spPr>
          <a:xfrm>
            <a:off x="329453" y="2285999"/>
            <a:ext cx="8538882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Classe:</a:t>
            </a:r>
            <a:r>
              <a:rPr lang="en-US" sz="2400" dirty="0">
                <a:latin typeface="Consolas"/>
                <a:ea typeface="Arial"/>
                <a:cs typeface="Arial"/>
              </a:rPr>
              <a:t>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molde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 err="1">
                <a:latin typeface="Consolas"/>
                <a:ea typeface="Arial"/>
                <a:cs typeface="Arial"/>
              </a:rPr>
              <a:t>modelo</a:t>
            </a:r>
            <a:r>
              <a:rPr lang="en-US" sz="2400" dirty="0">
                <a:latin typeface="Consolas"/>
                <a:ea typeface="Arial"/>
                <a:cs typeface="Arial"/>
              </a:rPr>
              <a:t>)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define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características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comportamentos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r>
              <a:rPr lang="en-US" sz="2400" b="1" err="1">
                <a:latin typeface="Consolas"/>
                <a:ea typeface="Arial"/>
                <a:cs typeface="Arial"/>
              </a:rPr>
              <a:t>Objeto</a:t>
            </a:r>
            <a:r>
              <a:rPr lang="en-US" sz="2400" b="1" dirty="0">
                <a:latin typeface="Consolas"/>
                <a:ea typeface="Arial"/>
                <a:cs typeface="Arial"/>
              </a:rPr>
              <a:t>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uma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instância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err="1">
                <a:latin typeface="Consolas"/>
                <a:ea typeface="Arial"/>
                <a:cs typeface="Arial"/>
              </a:rPr>
              <a:t>cópia</a:t>
            </a:r>
            <a:r>
              <a:rPr lang="en-US" sz="2400" dirty="0">
                <a:latin typeface="Consolas"/>
                <a:ea typeface="Arial"/>
                <a:cs typeface="Arial"/>
              </a:rPr>
              <a:t>) dessa </a:t>
            </a:r>
            <a:r>
              <a:rPr lang="en-US" sz="2400" err="1">
                <a:latin typeface="Consolas"/>
                <a:ea typeface="Arial"/>
                <a:cs typeface="Arial"/>
              </a:rPr>
              <a:t>classe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uso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A60AB220-4BA4-6BAA-4887-B753DCDC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3871238"/>
            <a:ext cx="8229601" cy="83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3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136-A0ED-F9F2-CD09-0124F5E0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0FB09C-44F0-0E33-562A-4B51E8AC5010}"/>
              </a:ext>
            </a:extLst>
          </p:cNvPr>
          <p:cNvSpPr txBox="1"/>
          <p:nvPr/>
        </p:nvSpPr>
        <p:spPr>
          <a:xfrm>
            <a:off x="705971" y="726141"/>
            <a:ext cx="816236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Consolas"/>
                <a:ea typeface="Arial"/>
                <a:cs typeface="Arial"/>
              </a:rPr>
              <a:t>O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i="1" dirty="0">
                <a:latin typeface="Consolas"/>
                <a:ea typeface="Arial"/>
                <a:cs typeface="Arial"/>
              </a:rPr>
              <a:t>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acontece</a:t>
            </a:r>
            <a:r>
              <a:rPr lang="en-US" sz="2400" i="1" dirty="0">
                <a:latin typeface="Consolas"/>
                <a:ea typeface="Arial"/>
                <a:cs typeface="Arial"/>
              </a:rPr>
              <a:t>:</a:t>
            </a:r>
          </a:p>
          <a:p>
            <a:pPr marL="228600" indent="-228600">
              <a:buFont typeface=""/>
              <a:buChar char="•"/>
            </a:pPr>
            <a:r>
              <a:rPr lang="en-US" sz="2400" dirty="0" err="1">
                <a:latin typeface="Consolas"/>
                <a:ea typeface="Arial"/>
                <a:cs typeface="Arial"/>
              </a:rPr>
              <a:t>Criamos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classe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>
                <a:latin typeface="Consolas"/>
                <a:ea typeface="Arial"/>
                <a:cs typeface="Arial"/>
              </a:rPr>
              <a:t>Pessoa</a:t>
            </a:r>
            <a:r>
              <a:rPr lang="en-US" sz="2400" dirty="0">
                <a:latin typeface="Consolas"/>
                <a:ea typeface="Arial"/>
                <a:cs typeface="Arial"/>
              </a:rPr>
              <a:t> com duas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variáveis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Nome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Idade</a:t>
            </a:r>
            <a:r>
              <a:rPr lang="en-US" sz="2400" dirty="0">
                <a:latin typeface="Consolas"/>
                <a:ea typeface="Arial"/>
                <a:cs typeface="Arial"/>
              </a:rPr>
              <a:t>) e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Apresentar</a:t>
            </a:r>
            <a:r>
              <a:rPr lang="en-US" sz="2400" dirty="0">
                <a:latin typeface="Consolas"/>
                <a:ea typeface="Arial"/>
                <a:cs typeface="Arial"/>
              </a:rPr>
              <a:t>).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Depois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criamos</a:t>
            </a:r>
            <a:r>
              <a:rPr lang="en-US" sz="2400" dirty="0">
                <a:latin typeface="Consolas"/>
                <a:ea typeface="Arial"/>
                <a:cs typeface="Arial"/>
              </a:rPr>
              <a:t> um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objeto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pessoa1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usamos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valores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03C085-7D9E-FD64-14F4-BEC351AA09FE}"/>
              </a:ext>
            </a:extLst>
          </p:cNvPr>
          <p:cNvSpPr txBox="1"/>
          <p:nvPr/>
        </p:nvSpPr>
        <p:spPr>
          <a:xfrm>
            <a:off x="705971" y="4087906"/>
            <a:ext cx="781274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Boas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práticas</a:t>
            </a:r>
            <a:endParaRPr lang="en-US" sz="2400" b="1" dirty="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nomes</a:t>
            </a:r>
            <a:r>
              <a:rPr lang="en-US" sz="2400" b="1" dirty="0">
                <a:latin typeface="Consolas"/>
                <a:ea typeface="Arial"/>
                <a:cs typeface="Arial"/>
              </a:rPr>
              <a:t> no singular</a:t>
            </a:r>
            <a:r>
              <a:rPr lang="en-US" sz="2400" dirty="0">
                <a:latin typeface="Consolas"/>
                <a:ea typeface="Arial"/>
                <a:cs typeface="Arial"/>
              </a:rPr>
              <a:t> para classes (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Pessoa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Carro</a:t>
            </a:r>
            <a:r>
              <a:rPr lang="en-US" sz="2400" dirty="0">
                <a:latin typeface="Consolas"/>
                <a:ea typeface="Arial"/>
                <a:cs typeface="Arial"/>
              </a:rPr>
              <a:t>).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 err="1">
                <a:latin typeface="Consolas"/>
                <a:ea typeface="Arial"/>
                <a:cs typeface="Arial"/>
              </a:rPr>
              <a:t>Mantenha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atributos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>
                <a:latin typeface="Consolas"/>
                <a:ea typeface="Arial"/>
                <a:cs typeface="Arial"/>
              </a:rPr>
              <a:t>privados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acesse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propriedades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conceito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chamado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encapsulamento</a:t>
            </a:r>
            <a:r>
              <a:rPr lang="en-US" sz="2400" dirty="0">
                <a:latin typeface="Consolas"/>
                <a:ea typeface="Arial"/>
                <a:cs typeface="Arial"/>
              </a:rPr>
              <a:t>).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Cada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classe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deve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representar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>
                <a:latin typeface="Consolas"/>
                <a:ea typeface="Arial"/>
                <a:cs typeface="Arial"/>
              </a:rPr>
              <a:t>um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único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conceito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462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C926-DCC2-223D-5552-DD6F3A3E6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3B0C573-E76B-1ACC-8364-B8AF31F25BA8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D93F3D-3035-1729-A642-63AABD9D8244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E8DE5F-1BFB-88A0-8FC5-537595D989D2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6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BD19-1C36-EFEC-1574-8B9453389C56}"/>
              </a:ext>
            </a:extLst>
          </p:cNvPr>
          <p:cNvSpPr txBox="1"/>
          <p:nvPr/>
        </p:nvSpPr>
        <p:spPr>
          <a:xfrm>
            <a:off x="1178229" y="6546159"/>
            <a:ext cx="7697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Boas Práticas no Dia a 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063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6E07-5D3F-FE64-4424-EF21C1F7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6A6DE18-D0A7-FCCD-9A23-49C43F7A9D2A}"/>
              </a:ext>
            </a:extLst>
          </p:cNvPr>
          <p:cNvSpPr txBox="1"/>
          <p:nvPr/>
        </p:nvSpPr>
        <p:spPr>
          <a:xfrm>
            <a:off x="974911" y="699247"/>
            <a:ext cx="7651377" cy="10587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latin typeface="Consolas"/>
                <a:cs typeface="Arial"/>
              </a:rPr>
              <a:t>Introdução</a:t>
            </a:r>
            <a:endParaRPr lang="pt-BR" sz="3200">
              <a:latin typeface="Consolas"/>
            </a:endParaRPr>
          </a:p>
          <a:p>
            <a:endParaRPr lang="en-US" sz="3200" b="1" dirty="0">
              <a:latin typeface="Consolas"/>
              <a:ea typeface="Arial"/>
              <a:cs typeface="Arial"/>
            </a:endParaRPr>
          </a:p>
          <a:p>
            <a:pPr algn="just"/>
            <a:r>
              <a:rPr lang="en-US" sz="2400" err="1">
                <a:latin typeface="Consolas"/>
                <a:ea typeface="Arial"/>
                <a:cs typeface="Arial"/>
              </a:rPr>
              <a:t>Aprender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err="1">
                <a:latin typeface="Consolas"/>
                <a:ea typeface="Arial"/>
                <a:cs typeface="Arial"/>
              </a:rPr>
              <a:t>programar</a:t>
            </a:r>
            <a:r>
              <a:rPr lang="en-US" sz="2400" dirty="0">
                <a:latin typeface="Consolas"/>
                <a:ea typeface="Arial"/>
                <a:cs typeface="Arial"/>
              </a:rPr>
              <a:t> é </a:t>
            </a:r>
            <a:r>
              <a:rPr lang="en-US" sz="2400" err="1">
                <a:latin typeface="Consolas"/>
                <a:ea typeface="Arial"/>
                <a:cs typeface="Arial"/>
              </a:rPr>
              <a:t>mais</a:t>
            </a:r>
            <a:r>
              <a:rPr lang="en-US" sz="2400" dirty="0">
                <a:latin typeface="Consolas"/>
                <a:ea typeface="Arial"/>
                <a:cs typeface="Arial"/>
              </a:rPr>
              <a:t> do </a:t>
            </a:r>
            <a:r>
              <a:rPr lang="en-US" sz="240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decorar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comandos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ou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copiar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códigos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prontos</a:t>
            </a:r>
            <a:r>
              <a:rPr lang="en-US" sz="2400" dirty="0">
                <a:latin typeface="Consolas"/>
                <a:ea typeface="Arial"/>
                <a:cs typeface="Arial"/>
              </a:rPr>
              <a:t>: é </a:t>
            </a:r>
            <a:r>
              <a:rPr lang="en-US" sz="2400" err="1">
                <a:latin typeface="Consolas"/>
                <a:ea typeface="Arial"/>
                <a:cs typeface="Arial"/>
              </a:rPr>
              <a:t>aprender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err="1">
                <a:latin typeface="Consolas"/>
                <a:ea typeface="Arial"/>
                <a:cs typeface="Arial"/>
              </a:rPr>
              <a:t>pensar</a:t>
            </a:r>
            <a:r>
              <a:rPr lang="en-US" sz="2400" dirty="0">
                <a:latin typeface="Consolas"/>
                <a:ea typeface="Arial"/>
                <a:cs typeface="Arial"/>
              </a:rPr>
              <a:t> de forma </a:t>
            </a:r>
            <a:r>
              <a:rPr lang="en-US" sz="2400" err="1">
                <a:latin typeface="Consolas"/>
                <a:ea typeface="Arial"/>
                <a:cs typeface="Arial"/>
              </a:rPr>
              <a:t>lógica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estruturada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err="1">
                <a:latin typeface="Consolas"/>
                <a:ea typeface="Arial"/>
                <a:cs typeface="Arial"/>
              </a:rPr>
              <a:t>capaz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err="1">
                <a:latin typeface="Consolas"/>
                <a:ea typeface="Arial"/>
                <a:cs typeface="Arial"/>
              </a:rPr>
              <a:t>transformar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ideias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soluções</a:t>
            </a:r>
            <a:r>
              <a:rPr lang="en-US" sz="2400" dirty="0">
                <a:latin typeface="Consolas"/>
                <a:ea typeface="Arial"/>
                <a:cs typeface="Arial"/>
              </a:rPr>
              <a:t> reais.</a:t>
            </a:r>
          </a:p>
          <a:p>
            <a:pPr algn="just"/>
            <a:endParaRPr lang="en-US" sz="2400" dirty="0">
              <a:latin typeface="Consolas"/>
              <a:ea typeface="Arial"/>
              <a:cs typeface="Arial"/>
            </a:endParaRPr>
          </a:p>
          <a:p>
            <a:pPr algn="just"/>
            <a:r>
              <a:rPr lang="en-US" sz="2400" dirty="0">
                <a:latin typeface="Consolas"/>
                <a:ea typeface="Arial"/>
                <a:cs typeface="Arial"/>
              </a:rPr>
              <a:t>Entre </a:t>
            </a:r>
            <a:r>
              <a:rPr lang="en-US" sz="2400" err="1">
                <a:latin typeface="Consolas"/>
                <a:ea typeface="Arial"/>
                <a:cs typeface="Arial"/>
              </a:rPr>
              <a:t>tantas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linguagens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disponíveis</a:t>
            </a:r>
            <a:r>
              <a:rPr lang="en-US" sz="2400" dirty="0">
                <a:latin typeface="Consolas"/>
                <a:ea typeface="Arial"/>
                <a:cs typeface="Arial"/>
              </a:rPr>
              <a:t>, o C# se </a:t>
            </a:r>
            <a:r>
              <a:rPr lang="en-US" sz="2400" err="1">
                <a:latin typeface="Consolas"/>
                <a:ea typeface="Arial"/>
                <a:cs typeface="Arial"/>
              </a:rPr>
              <a:t>destaca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uma</a:t>
            </a:r>
            <a:r>
              <a:rPr lang="en-US" sz="2400" dirty="0">
                <a:latin typeface="Consolas"/>
                <a:ea typeface="Arial"/>
                <a:cs typeface="Arial"/>
              </a:rPr>
              <a:t> das </a:t>
            </a:r>
            <a:r>
              <a:rPr lang="en-US" sz="2400" err="1">
                <a:latin typeface="Consolas"/>
                <a:ea typeface="Arial"/>
                <a:cs typeface="Arial"/>
              </a:rPr>
              <a:t>mais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poderosas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versáteis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err="1">
                <a:latin typeface="Consolas"/>
                <a:ea typeface="Arial"/>
                <a:cs typeface="Arial"/>
              </a:rPr>
              <a:t>utilizada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aplicações</a:t>
            </a:r>
            <a:r>
              <a:rPr lang="en-US" sz="2400" dirty="0">
                <a:latin typeface="Consolas"/>
                <a:ea typeface="Arial"/>
                <a:cs typeface="Arial"/>
              </a:rPr>
              <a:t> web, APIs, </a:t>
            </a:r>
            <a:r>
              <a:rPr lang="en-US" sz="2400" err="1">
                <a:latin typeface="Consolas"/>
                <a:ea typeface="Arial"/>
                <a:cs typeface="Arial"/>
              </a:rPr>
              <a:t>jogos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err="1">
                <a:latin typeface="Consolas"/>
                <a:ea typeface="Arial"/>
                <a:cs typeface="Arial"/>
              </a:rPr>
              <a:t>softwares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corporativos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muito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mais</a:t>
            </a:r>
            <a:r>
              <a:rPr lang="en-US" sz="2400" dirty="0">
                <a:latin typeface="Consolas"/>
                <a:ea typeface="Arial"/>
                <a:cs typeface="Arial"/>
              </a:rPr>
              <a:t>. Por </a:t>
            </a:r>
            <a:r>
              <a:rPr lang="en-US" sz="2400" err="1">
                <a:latin typeface="Consolas"/>
                <a:ea typeface="Arial"/>
                <a:cs typeface="Arial"/>
              </a:rPr>
              <a:t>meio</a:t>
            </a:r>
            <a:r>
              <a:rPr lang="en-US" sz="2400" dirty="0">
                <a:latin typeface="Consolas"/>
                <a:ea typeface="Arial"/>
                <a:cs typeface="Arial"/>
              </a:rPr>
              <a:t> do .NET, </a:t>
            </a:r>
            <a:r>
              <a:rPr lang="en-US" sz="2400" err="1">
                <a:latin typeface="Consolas"/>
                <a:ea typeface="Arial"/>
                <a:cs typeface="Arial"/>
              </a:rPr>
              <a:t>ele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permite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projetos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robustos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profissionais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err="1">
                <a:latin typeface="Consolas"/>
                <a:ea typeface="Arial"/>
                <a:cs typeface="Arial"/>
              </a:rPr>
              <a:t>mesmo</a:t>
            </a:r>
            <a:r>
              <a:rPr lang="en-US" sz="2400" dirty="0">
                <a:latin typeface="Consolas"/>
                <a:ea typeface="Arial"/>
                <a:cs typeface="Arial"/>
              </a:rPr>
              <a:t> para quem </a:t>
            </a:r>
            <a:r>
              <a:rPr lang="en-US" sz="2400" err="1">
                <a:latin typeface="Consolas"/>
                <a:ea typeface="Arial"/>
                <a:cs typeface="Arial"/>
              </a:rPr>
              <a:t>está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começando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algn="just"/>
            <a:endParaRPr lang="en-US" sz="2400" dirty="0">
              <a:latin typeface="Consolas"/>
              <a:ea typeface="Arial"/>
              <a:cs typeface="Arial"/>
            </a:endParaRPr>
          </a:p>
          <a:p>
            <a:pPr algn="just"/>
            <a:r>
              <a:rPr lang="en-US" sz="2400" dirty="0">
                <a:latin typeface="Consolas"/>
                <a:ea typeface="Arial"/>
                <a:cs typeface="Arial"/>
              </a:rPr>
              <a:t>Este eBook </a:t>
            </a:r>
            <a:r>
              <a:rPr lang="en-US" sz="2400" err="1">
                <a:latin typeface="Consolas"/>
                <a:ea typeface="Arial"/>
                <a:cs typeface="Arial"/>
              </a:rPr>
              <a:t>foi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pensado</a:t>
            </a:r>
            <a:r>
              <a:rPr lang="en-US" sz="2400" dirty="0">
                <a:latin typeface="Consolas"/>
                <a:ea typeface="Arial"/>
                <a:cs typeface="Arial"/>
              </a:rPr>
              <a:t> para quem </a:t>
            </a:r>
            <a:r>
              <a:rPr lang="en-US" sz="2400" err="1">
                <a:latin typeface="Consolas"/>
                <a:ea typeface="Arial"/>
                <a:cs typeface="Arial"/>
              </a:rPr>
              <a:t>está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dando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primeiros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passos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na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programação</a:t>
            </a:r>
            <a:r>
              <a:rPr lang="en-US" sz="2400" dirty="0">
                <a:latin typeface="Consolas"/>
                <a:ea typeface="Arial"/>
                <a:cs typeface="Arial"/>
              </a:rPr>
              <a:t>. Aqui, </a:t>
            </a:r>
            <a:r>
              <a:rPr lang="en-US" sz="240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vai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encontrar</a:t>
            </a:r>
            <a:r>
              <a:rPr lang="en-US" sz="2400" dirty="0">
                <a:latin typeface="Consolas"/>
                <a:ea typeface="Arial"/>
                <a:cs typeface="Arial"/>
              </a:rPr>
              <a:t>:</a:t>
            </a:r>
            <a:endParaRPr lang="en-US" sz="2400">
              <a:latin typeface="Consolas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err="1">
                <a:latin typeface="Consolas"/>
                <a:ea typeface="Arial"/>
                <a:cs typeface="Arial"/>
              </a:rPr>
              <a:t>Conceitos</a:t>
            </a:r>
            <a:r>
              <a:rPr lang="en-US" sz="2400" dirty="0">
                <a:latin typeface="Consolas"/>
                <a:ea typeface="Arial"/>
                <a:cs typeface="Arial"/>
              </a:rPr>
              <a:t> claros e </a:t>
            </a:r>
            <a:r>
              <a:rPr lang="en-US" sz="2400" err="1">
                <a:latin typeface="Consolas"/>
                <a:ea typeface="Arial"/>
                <a:cs typeface="Arial"/>
              </a:rPr>
              <a:t>diretos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sobre</a:t>
            </a:r>
            <a:r>
              <a:rPr lang="en-US" sz="2400" dirty="0">
                <a:latin typeface="Consolas"/>
                <a:ea typeface="Arial"/>
                <a:cs typeface="Arial"/>
              </a:rPr>
              <a:t> C# e .NET.</a:t>
            </a:r>
          </a:p>
          <a:p>
            <a:pPr marL="228600" indent="-228600" algn="just">
              <a:buFont typeface=""/>
              <a:buChar char="•"/>
            </a:pPr>
            <a:r>
              <a:rPr lang="en-US" sz="2400" err="1">
                <a:latin typeface="Consolas"/>
                <a:ea typeface="Arial"/>
                <a:cs typeface="Arial"/>
              </a:rPr>
              <a:t>Exemplos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comentados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pode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testar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adaptar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228600" indent="-228600" algn="just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Boas </a:t>
            </a:r>
            <a:r>
              <a:rPr lang="en-US" sz="2400" err="1">
                <a:latin typeface="Consolas"/>
                <a:ea typeface="Arial"/>
                <a:cs typeface="Arial"/>
              </a:rPr>
              <a:t>práticas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err="1">
                <a:latin typeface="Consolas"/>
                <a:ea typeface="Arial"/>
                <a:cs typeface="Arial"/>
              </a:rPr>
              <a:t>escrever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limpo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err="1">
                <a:latin typeface="Consolas"/>
                <a:ea typeface="Arial"/>
                <a:cs typeface="Arial"/>
              </a:rPr>
              <a:t>fácil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err="1">
                <a:latin typeface="Consolas"/>
                <a:ea typeface="Arial"/>
                <a:cs typeface="Arial"/>
              </a:rPr>
              <a:t>manter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algn="just"/>
            <a:r>
              <a:rPr lang="en-US" sz="2400" dirty="0">
                <a:latin typeface="Consolas"/>
                <a:ea typeface="Arial"/>
                <a:cs typeface="Arial"/>
              </a:rPr>
              <a:t>Prepare </a:t>
            </a:r>
            <a:r>
              <a:rPr lang="en-US" sz="2400" err="1">
                <a:latin typeface="Consolas"/>
                <a:ea typeface="Arial"/>
                <a:cs typeface="Arial"/>
              </a:rPr>
              <a:t>seu</a:t>
            </a:r>
            <a:r>
              <a:rPr lang="en-US" sz="2400" dirty="0">
                <a:latin typeface="Consolas"/>
                <a:ea typeface="Arial"/>
                <a:cs typeface="Arial"/>
              </a:rPr>
              <a:t> editor de </a:t>
            </a:r>
            <a:r>
              <a:rPr lang="en-US" sz="240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, abra o Visual Studio </a:t>
            </a:r>
            <a:r>
              <a:rPr lang="en-US" sz="2400" err="1">
                <a:latin typeface="Consolas"/>
                <a:ea typeface="Arial"/>
                <a:cs typeface="Arial"/>
              </a:rPr>
              <a:t>ou</a:t>
            </a:r>
            <a:r>
              <a:rPr lang="en-US" sz="2400" dirty="0">
                <a:latin typeface="Consolas"/>
                <a:ea typeface="Arial"/>
                <a:cs typeface="Arial"/>
              </a:rPr>
              <a:t> VS Code, e </a:t>
            </a:r>
            <a:r>
              <a:rPr lang="en-US" sz="2400" err="1">
                <a:latin typeface="Consolas"/>
                <a:ea typeface="Arial"/>
                <a:cs typeface="Arial"/>
              </a:rPr>
              <a:t>vamos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começar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esta</a:t>
            </a:r>
            <a:r>
              <a:rPr lang="en-US" sz="2400" dirty="0">
                <a:latin typeface="Consolas"/>
                <a:ea typeface="Arial"/>
                <a:cs typeface="Arial"/>
              </a:rPr>
              <a:t> jornada.</a:t>
            </a:r>
            <a:endParaRPr lang="en-US" sz="2400">
              <a:latin typeface="Consolas"/>
            </a:endParaRPr>
          </a:p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20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467E-68BB-AB71-6DC1-B82EFF54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A06F6BA-305C-3F70-BD50-FBF17E9B9A90}"/>
              </a:ext>
            </a:extLst>
          </p:cNvPr>
          <p:cNvSpPr txBox="1"/>
          <p:nvPr/>
        </p:nvSpPr>
        <p:spPr>
          <a:xfrm>
            <a:off x="329452" y="887506"/>
            <a:ext cx="832372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Arial"/>
                <a:cs typeface="Arial"/>
              </a:rPr>
              <a:t>Escrever código que </a:t>
            </a:r>
            <a:r>
              <a:rPr lang="en-US" sz="2400" b="1">
                <a:latin typeface="Consolas"/>
                <a:ea typeface="Arial"/>
                <a:cs typeface="Arial"/>
              </a:rPr>
              <a:t>funciona</a:t>
            </a:r>
            <a:r>
              <a:rPr lang="en-US" sz="2400">
                <a:latin typeface="Consolas"/>
                <a:ea typeface="Arial"/>
                <a:cs typeface="Arial"/>
              </a:rPr>
              <a:t> é bom.</a:t>
            </a:r>
            <a:br>
              <a:rPr lang="en-US" sz="2400">
                <a:latin typeface="Consolas"/>
                <a:ea typeface="Arial"/>
                <a:cs typeface="Arial"/>
              </a:rPr>
            </a:br>
            <a:r>
              <a:rPr lang="en-US" sz="2400">
                <a:latin typeface="Consolas"/>
                <a:ea typeface="Arial"/>
                <a:cs typeface="Arial"/>
              </a:rPr>
              <a:t>Mas escrever código que </a:t>
            </a:r>
            <a:r>
              <a:rPr lang="en-US" sz="2400" b="1">
                <a:latin typeface="Consolas"/>
                <a:ea typeface="Arial"/>
                <a:cs typeface="Arial"/>
              </a:rPr>
              <a:t>é fácil de entender, manter e melhorar</a:t>
            </a:r>
            <a:r>
              <a:rPr lang="en-US" sz="2400">
                <a:latin typeface="Consolas"/>
                <a:ea typeface="Arial"/>
                <a:cs typeface="Arial"/>
              </a:rPr>
              <a:t> é o que diferencia um bom desenvolvedor.</a:t>
            </a:r>
            <a:br>
              <a:rPr lang="en-US" sz="2400">
                <a:latin typeface="Consolas"/>
                <a:ea typeface="Arial"/>
                <a:cs typeface="Arial"/>
              </a:rPr>
            </a:br>
            <a:r>
              <a:rPr lang="en-US" sz="2400">
                <a:latin typeface="Consolas"/>
                <a:ea typeface="Arial"/>
                <a:cs typeface="Arial"/>
              </a:rPr>
              <a:t>Aqui estão práticas simples que fazem diferença desde o início.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F41DB-C70C-AAD0-F65B-4B029A0E59E5}"/>
              </a:ext>
            </a:extLst>
          </p:cNvPr>
          <p:cNvSpPr txBox="1"/>
          <p:nvPr/>
        </p:nvSpPr>
        <p:spPr>
          <a:xfrm>
            <a:off x="329453" y="4087906"/>
            <a:ext cx="85388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1. Use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nomes</a:t>
            </a:r>
            <a:r>
              <a:rPr lang="en-US" sz="2400" b="1" dirty="0">
                <a:latin typeface="Consolas"/>
                <a:ea typeface="Arial"/>
                <a:cs typeface="Arial"/>
              </a:rPr>
              <a:t> claros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Evite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abreviações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nomes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genéricos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bom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nome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explica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sozinho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faz</a:t>
            </a:r>
            <a:r>
              <a:rPr lang="en-US" sz="2400" dirty="0">
                <a:latin typeface="Consolas"/>
                <a:ea typeface="Arial"/>
                <a:cs typeface="Arial"/>
              </a:rPr>
              <a:t>.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Exemplo</a:t>
            </a:r>
            <a:r>
              <a:rPr lang="en-US" sz="2400" i="1" dirty="0">
                <a:latin typeface="Consolas"/>
                <a:ea typeface="Arial"/>
                <a:cs typeface="Arial"/>
              </a:rPr>
              <a:t>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ruim: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int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x = 10;</a:t>
            </a:r>
            <a:br>
              <a:rPr lang="en-US" sz="2400" dirty="0">
                <a:latin typeface="Consolas"/>
              </a:rPr>
            </a:br>
            <a:r>
              <a:rPr lang="en-US" sz="2400" i="1" dirty="0" err="1">
                <a:latin typeface="Consolas"/>
                <a:ea typeface="Arial"/>
                <a:cs typeface="Arial"/>
              </a:rPr>
              <a:t>Exemplo</a:t>
            </a:r>
            <a:r>
              <a:rPr lang="en-US" sz="2400" i="1" dirty="0">
                <a:latin typeface="Consolas"/>
                <a:ea typeface="Arial"/>
                <a:cs typeface="Arial"/>
              </a:rPr>
              <a:t> </a:t>
            </a:r>
            <a:r>
              <a:rPr lang="en-US" sz="2400" i="1" dirty="0" err="1">
                <a:latin typeface="Consolas"/>
                <a:ea typeface="Arial"/>
                <a:cs typeface="Arial"/>
              </a:rPr>
              <a:t>bom: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int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idadeDoUsuario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= 10;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112700-390F-6027-0CB9-033035ABE58F}"/>
              </a:ext>
            </a:extLst>
          </p:cNvPr>
          <p:cNvSpPr txBox="1"/>
          <p:nvPr/>
        </p:nvSpPr>
        <p:spPr>
          <a:xfrm>
            <a:off x="329453" y="7019366"/>
            <a:ext cx="853888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2.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Mantenha</a:t>
            </a:r>
            <a:r>
              <a:rPr lang="en-US" sz="2400" b="1" dirty="0">
                <a:latin typeface="Consolas"/>
                <a:ea typeface="Arial"/>
                <a:cs typeface="Arial"/>
              </a:rPr>
              <a:t>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limpo</a:t>
            </a:r>
            <a:endParaRPr lang="en-US" sz="2400" b="1" dirty="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espaços</a:t>
            </a:r>
            <a:r>
              <a:rPr lang="en-US" sz="2400" b="1" dirty="0">
                <a:latin typeface="Consolas"/>
                <a:ea typeface="Arial"/>
                <a:cs typeface="Arial"/>
              </a:rPr>
              <a:t> 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quebras</a:t>
            </a:r>
            <a:r>
              <a:rPr lang="en-US" sz="2400" b="1" dirty="0">
                <a:latin typeface="Consolas"/>
                <a:ea typeface="Arial"/>
                <a:cs typeface="Arial"/>
              </a:rPr>
              <a:t> de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linha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separar</a:t>
            </a:r>
            <a:r>
              <a:rPr lang="en-US" sz="2400" dirty="0">
                <a:latin typeface="Consolas"/>
                <a:ea typeface="Arial"/>
                <a:cs typeface="Arial"/>
              </a:rPr>
              <a:t> partes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lógicas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Evite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blocos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muito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grandes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dentro</a:t>
            </a:r>
            <a:r>
              <a:rPr lang="en-US" sz="2400" dirty="0">
                <a:latin typeface="Consolas"/>
                <a:ea typeface="Arial"/>
                <a:cs typeface="Arial"/>
              </a:rPr>
              <a:t> de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único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i="1" dirty="0" err="1">
                <a:latin typeface="Consolas"/>
                <a:ea typeface="Arial"/>
                <a:cs typeface="Arial"/>
              </a:rPr>
              <a:t>Dica</a:t>
            </a:r>
            <a:r>
              <a:rPr lang="en-US" sz="2400" i="1" dirty="0">
                <a:latin typeface="Consolas"/>
                <a:ea typeface="Arial"/>
                <a:cs typeface="Arial"/>
              </a:rPr>
              <a:t>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curtos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focados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facilitam</a:t>
            </a:r>
            <a:r>
              <a:rPr lang="en-US" sz="2400" dirty="0">
                <a:latin typeface="Consolas"/>
                <a:ea typeface="Arial"/>
                <a:cs typeface="Arial"/>
              </a:rPr>
              <a:t> testes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manutenção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378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F149F-F8F2-017D-8D88-24F54D3A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477534-9E64-8E21-82E7-02FC53D53F58}"/>
              </a:ext>
            </a:extLst>
          </p:cNvPr>
          <p:cNvSpPr txBox="1"/>
          <p:nvPr/>
        </p:nvSpPr>
        <p:spPr>
          <a:xfrm>
            <a:off x="894229" y="8310282"/>
            <a:ext cx="743622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5. Teste sempre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seu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código</a:t>
            </a:r>
            <a:endParaRPr lang="en-US" sz="2400" dirty="0" err="1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Mesmo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exemplos</a:t>
            </a:r>
            <a:r>
              <a:rPr lang="en-US" sz="2400" dirty="0">
                <a:latin typeface="Consolas"/>
                <a:ea typeface="Arial"/>
                <a:cs typeface="Arial"/>
              </a:rPr>
              <a:t> simples, execute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valide</a:t>
            </a:r>
            <a:r>
              <a:rPr lang="en-US" sz="2400" dirty="0">
                <a:latin typeface="Consolas"/>
                <a:ea typeface="Arial"/>
                <a:cs typeface="Arial"/>
              </a:rPr>
              <a:t> se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resultado</a:t>
            </a:r>
            <a:r>
              <a:rPr lang="en-US" sz="2400" dirty="0">
                <a:latin typeface="Consolas"/>
                <a:ea typeface="Arial"/>
                <a:cs typeface="Arial"/>
              </a:rPr>
              <a:t> é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esperado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hábito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testar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cedo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ajuda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evitar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erros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futuros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4" name="CaixaDeTexto 5">
            <a:extLst>
              <a:ext uri="{FF2B5EF4-FFF2-40B4-BE49-F238E27FC236}">
                <a16:creationId xmlns:a16="http://schemas.microsoft.com/office/drawing/2014/main" id="{E7362D6F-C3D2-31F3-618E-598D159FFAE2}"/>
              </a:ext>
            </a:extLst>
          </p:cNvPr>
          <p:cNvSpPr txBox="1"/>
          <p:nvPr/>
        </p:nvSpPr>
        <p:spPr>
          <a:xfrm>
            <a:off x="894230" y="4545105"/>
            <a:ext cx="7436223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onsolas"/>
                <a:ea typeface="Arial"/>
                <a:cs typeface="Arial"/>
              </a:rPr>
              <a:t>4. </a:t>
            </a:r>
            <a:r>
              <a:rPr lang="en-US" sz="2400" b="1" err="1">
                <a:latin typeface="Consolas"/>
                <a:ea typeface="Arial"/>
                <a:cs typeface="Arial"/>
              </a:rPr>
              <a:t>Comente</a:t>
            </a:r>
            <a:r>
              <a:rPr lang="en-US" sz="2400" b="1" dirty="0">
                <a:latin typeface="Consolas"/>
                <a:ea typeface="Arial"/>
                <a:cs typeface="Arial"/>
              </a:rPr>
              <a:t> com </a:t>
            </a:r>
            <a:r>
              <a:rPr lang="en-US" sz="2400" b="1" err="1">
                <a:latin typeface="Consolas"/>
                <a:ea typeface="Arial"/>
                <a:cs typeface="Arial"/>
              </a:rPr>
              <a:t>propósito</a:t>
            </a:r>
            <a:endParaRPr lang="en-US" sz="2400" dirty="0" err="1">
              <a:latin typeface="Consolas"/>
              <a:ea typeface="Arial"/>
              <a:cs typeface="Arial"/>
            </a:endParaRPr>
          </a:p>
          <a:p>
            <a:r>
              <a:rPr lang="en-US" sz="2400" err="1">
                <a:latin typeface="Consolas"/>
                <a:ea typeface="Arial"/>
                <a:cs typeface="Arial"/>
              </a:rPr>
              <a:t>Comentários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devem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explicar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por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existe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err="1">
                <a:latin typeface="Consolas"/>
                <a:ea typeface="Arial"/>
                <a:cs typeface="Arial"/>
              </a:rPr>
              <a:t>não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apenas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>
                <a:latin typeface="Consolas"/>
                <a:ea typeface="Arial"/>
                <a:cs typeface="Arial"/>
              </a:rPr>
              <a:t>o </a:t>
            </a:r>
            <a:r>
              <a:rPr lang="en-US" sz="2400" b="1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ele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faz</a:t>
            </a:r>
            <a:r>
              <a:rPr lang="en-US" sz="2400">
                <a:latin typeface="Consolas"/>
                <a:ea typeface="Arial"/>
                <a:cs typeface="Arial"/>
              </a:rPr>
              <a:t>.</a:t>
            </a:r>
          </a:p>
          <a:p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Arial"/>
              </a:rPr>
              <a:t>//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Verifica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se o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usuário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tem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idade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suficiente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para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acessar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o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conteúdo</a:t>
            </a:r>
            <a:endParaRPr lang="en-US" sz="2400" dirty="0" err="1">
              <a:solidFill>
                <a:srgbClr val="000000"/>
              </a:solidFill>
              <a:latin typeface="Consolas"/>
              <a:ea typeface="Roboto Mono"/>
              <a:cs typeface="Roboto Mono"/>
            </a:endParaRPr>
          </a:p>
          <a:p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if (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idade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&gt;= 18)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Console.WriteLine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("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Acesso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permitido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");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CB88D9-1922-A732-C340-5AAFB2C41ABE}"/>
              </a:ext>
            </a:extLst>
          </p:cNvPr>
          <p:cNvSpPr txBox="1"/>
          <p:nvPr/>
        </p:nvSpPr>
        <p:spPr>
          <a:xfrm>
            <a:off x="894229" y="968188"/>
            <a:ext cx="7812741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onsolas"/>
                <a:ea typeface="Arial"/>
                <a:cs typeface="Arial"/>
              </a:rPr>
              <a:t>3. Evite </a:t>
            </a:r>
            <a:r>
              <a:rPr lang="en-US" sz="2400" b="1" err="1">
                <a:latin typeface="Consolas"/>
                <a:ea typeface="Arial"/>
                <a:cs typeface="Arial"/>
              </a:rPr>
              <a:t>repetição</a:t>
            </a:r>
            <a:r>
              <a:rPr lang="en-US" sz="2400" b="1" dirty="0">
                <a:latin typeface="Consolas"/>
                <a:ea typeface="Arial"/>
                <a:cs typeface="Arial"/>
              </a:rPr>
              <a:t> (</a:t>
            </a:r>
            <a:r>
              <a:rPr lang="en-US" sz="2400" b="1" err="1">
                <a:latin typeface="Consolas"/>
                <a:ea typeface="Arial"/>
                <a:cs typeface="Arial"/>
              </a:rPr>
              <a:t>princípio</a:t>
            </a:r>
            <a:r>
              <a:rPr lang="en-US" sz="2400" b="1" dirty="0">
                <a:latin typeface="Consolas"/>
                <a:ea typeface="Arial"/>
                <a:cs typeface="Arial"/>
              </a:rPr>
              <a:t> DRY — Don’t </a:t>
            </a:r>
            <a:r>
              <a:rPr lang="en-US" sz="2400" b="1">
                <a:latin typeface="Consolas"/>
                <a:ea typeface="Arial"/>
                <a:cs typeface="Arial"/>
              </a:rPr>
              <a:t>Repeat Yourself)</a:t>
            </a:r>
            <a:endParaRPr lang="en-US" sz="2400">
              <a:latin typeface="Consolas"/>
              <a:ea typeface="Roboto Mono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Se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perceber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escrevendo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mesmo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várias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vezes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transforme</a:t>
            </a:r>
            <a:r>
              <a:rPr lang="en-US" sz="2400" dirty="0">
                <a:latin typeface="Consolas"/>
                <a:ea typeface="Arial"/>
                <a:cs typeface="Arial"/>
              </a:rPr>
              <a:t>-o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reutilizável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solidFill>
                <a:srgbClr val="000000"/>
              </a:solidFill>
              <a:latin typeface="Consolas"/>
              <a:ea typeface="Roboto Mono"/>
              <a:cs typeface="Arial"/>
            </a:endParaRPr>
          </a:p>
          <a:p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static void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ExibirMensagem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(string 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texto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){    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Console.WriteLine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(</a:t>
            </a:r>
            <a:r>
              <a:rPr lang="en-US" sz="2400" dirty="0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texto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);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853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1B385-64F3-918A-F80D-8283D84A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6FFF6A1-6CF2-A0C3-85FD-E092B41A70B0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3FDB35-1E4E-C696-76AC-229B247DE656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680CDF-8855-4A9C-1544-D1C2CD010033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7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0156A0-5E9A-926A-892E-85CCCE542FD2}"/>
              </a:ext>
            </a:extLst>
          </p:cNvPr>
          <p:cNvSpPr txBox="1"/>
          <p:nvPr/>
        </p:nvSpPr>
        <p:spPr>
          <a:xfrm>
            <a:off x="1178229" y="6546159"/>
            <a:ext cx="7697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Próximos Passos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60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1B3E-D0FE-41C2-FC33-AC18C95B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08B8EDF-5D3C-8823-D374-5FF582BE61BE}"/>
              </a:ext>
            </a:extLst>
          </p:cNvPr>
          <p:cNvSpPr txBox="1"/>
          <p:nvPr/>
        </p:nvSpPr>
        <p:spPr>
          <a:xfrm>
            <a:off x="571500" y="806824"/>
            <a:ext cx="821615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chegou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até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aqui</a:t>
            </a:r>
            <a:r>
              <a:rPr lang="en-US" sz="2400" dirty="0">
                <a:latin typeface="Consolas"/>
                <a:ea typeface="Arial"/>
                <a:cs typeface="Arial"/>
              </a:rPr>
              <a:t>!</a:t>
            </a:r>
          </a:p>
          <a:p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Agora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já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entende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fundamentos</a:t>
            </a:r>
            <a:r>
              <a:rPr lang="en-US" sz="2400" b="1" dirty="0">
                <a:latin typeface="Consolas"/>
                <a:ea typeface="Arial"/>
                <a:cs typeface="Arial"/>
              </a:rPr>
              <a:t> do C#</a:t>
            </a:r>
            <a:r>
              <a:rPr lang="en-US" sz="2400" dirty="0">
                <a:latin typeface="Consolas"/>
                <a:ea typeface="Arial"/>
                <a:cs typeface="Arial"/>
              </a:rPr>
              <a:t>: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estruturar</a:t>
            </a:r>
            <a:r>
              <a:rPr lang="en-US" sz="2400" dirty="0">
                <a:latin typeface="Consolas"/>
                <a:ea typeface="Arial"/>
                <a:cs typeface="Arial"/>
              </a:rPr>
              <a:t>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</a:t>
            </a:r>
            <a:r>
              <a:rPr lang="en-US" sz="2400" dirty="0">
                <a:latin typeface="Consolas"/>
                <a:ea typeface="Arial"/>
                <a:cs typeface="Arial"/>
              </a:rPr>
              <a:t>, usar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variáveis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controlar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fluxo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métodos</a:t>
            </a:r>
            <a:r>
              <a:rPr lang="en-US" sz="2400" dirty="0">
                <a:latin typeface="Consolas"/>
                <a:ea typeface="Arial"/>
                <a:cs typeface="Arial"/>
              </a:rPr>
              <a:t> e classes —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aplicar</a:t>
            </a:r>
            <a:r>
              <a:rPr lang="en-US" sz="2400" dirty="0">
                <a:latin typeface="Consolas"/>
                <a:ea typeface="Arial"/>
                <a:cs typeface="Arial"/>
              </a:rPr>
              <a:t> boas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práticas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desde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início.Mas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aprendizado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não</a:t>
            </a:r>
            <a:r>
              <a:rPr lang="en-US" sz="2400" dirty="0">
                <a:latin typeface="Consolas"/>
                <a:ea typeface="Arial"/>
                <a:cs typeface="Arial"/>
              </a:rPr>
              <a:t> termina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aqui</a:t>
            </a:r>
            <a:r>
              <a:rPr lang="en-US" sz="2400" dirty="0">
                <a:latin typeface="Consolas"/>
                <a:ea typeface="Arial"/>
                <a:cs typeface="Arial"/>
              </a:rPr>
              <a:t>. Este é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apenas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primeiro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degrau</a:t>
            </a:r>
            <a:r>
              <a:rPr lang="en-US" sz="2400" dirty="0">
                <a:latin typeface="Consolas"/>
                <a:ea typeface="Arial"/>
                <a:cs typeface="Arial"/>
              </a:rPr>
              <a:t> 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sua</a:t>
            </a:r>
            <a:r>
              <a:rPr lang="en-US" sz="2400" dirty="0">
                <a:latin typeface="Consolas"/>
                <a:ea typeface="Arial"/>
                <a:cs typeface="Arial"/>
              </a:rPr>
              <a:t> jornada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desenvolvedor</a:t>
            </a:r>
            <a:r>
              <a:rPr lang="en-US" sz="2400" dirty="0">
                <a:latin typeface="Consolas"/>
                <a:ea typeface="Arial"/>
                <a:cs typeface="Arial"/>
              </a:rPr>
              <a:t> .NET.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F5308B-A4D8-EA55-110F-D28ACD9B02EA}"/>
              </a:ext>
            </a:extLst>
          </p:cNvPr>
          <p:cNvSpPr txBox="1"/>
          <p:nvPr/>
        </p:nvSpPr>
        <p:spPr>
          <a:xfrm>
            <a:off x="571499" y="4948517"/>
            <a:ext cx="821615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Continue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praticando</a:t>
            </a:r>
            <a:endParaRPr lang="pt-BR" dirty="0" err="1"/>
          </a:p>
          <a:p>
            <a:r>
              <a:rPr lang="en-US" sz="2400" dirty="0">
                <a:latin typeface="Consolas"/>
                <a:ea typeface="Arial"/>
                <a:cs typeface="Arial"/>
              </a:rPr>
              <a:t>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melhor</a:t>
            </a:r>
            <a:r>
              <a:rPr lang="en-US" sz="2400" dirty="0">
                <a:latin typeface="Consolas"/>
                <a:ea typeface="Arial"/>
                <a:cs typeface="Arial"/>
              </a:rPr>
              <a:t> forma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aprender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programação</a:t>
            </a:r>
            <a:r>
              <a:rPr lang="en-US" sz="2400" dirty="0">
                <a:latin typeface="Consolas"/>
                <a:ea typeface="Arial"/>
                <a:cs typeface="Arial"/>
              </a:rPr>
              <a:t> é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escrevendo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todos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dias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 err="1">
                <a:latin typeface="Consolas"/>
                <a:ea typeface="Arial"/>
                <a:cs typeface="Arial"/>
              </a:rPr>
              <a:t>Experimente</a:t>
            </a:r>
            <a:r>
              <a:rPr lang="en-US" sz="2400" dirty="0">
                <a:latin typeface="Consolas"/>
                <a:ea typeface="Arial"/>
                <a:cs typeface="Arial"/>
              </a:rPr>
              <a:t>:</a:t>
            </a: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sz="2400" dirty="0" err="1">
                <a:latin typeface="Consolas"/>
                <a:ea typeface="Arial"/>
                <a:cs typeface="Arial"/>
              </a:rPr>
              <a:t>Recriar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exemplos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deste</a:t>
            </a:r>
            <a:r>
              <a:rPr lang="en-US" sz="2400" dirty="0">
                <a:latin typeface="Consolas"/>
                <a:ea typeface="Arial"/>
                <a:cs typeface="Arial"/>
              </a:rPr>
              <a:t> eBook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memória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Fazer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pequenas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modificações</a:t>
            </a:r>
            <a:r>
              <a:rPr lang="en-US" sz="2400" dirty="0">
                <a:latin typeface="Consolas"/>
                <a:ea typeface="Arial"/>
                <a:cs typeface="Arial"/>
              </a:rPr>
              <a:t> (trocar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tipos</a:t>
            </a:r>
            <a:r>
              <a:rPr lang="en-US" sz="2400" dirty="0">
                <a:latin typeface="Consolas"/>
                <a:ea typeface="Arial"/>
                <a:cs typeface="Arial"/>
              </a:rPr>
              <a:t> de dados,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adicionar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novas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funções</a:t>
            </a:r>
            <a:r>
              <a:rPr lang="en-US" sz="2400" dirty="0">
                <a:latin typeface="Consolas"/>
                <a:ea typeface="Arial"/>
                <a:cs typeface="Arial"/>
              </a:rPr>
              <a:t>).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miniaplicativos</a:t>
            </a:r>
            <a:r>
              <a:rPr lang="en-US" sz="2400" dirty="0">
                <a:latin typeface="Consolas"/>
                <a:ea typeface="Arial"/>
                <a:cs typeface="Arial"/>
              </a:rPr>
              <a:t> de console para resolver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problemas</a:t>
            </a:r>
            <a:r>
              <a:rPr lang="en-US" sz="2400" dirty="0">
                <a:latin typeface="Consolas"/>
                <a:ea typeface="Arial"/>
                <a:cs typeface="Arial"/>
              </a:rPr>
              <a:t> simples do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dia</a:t>
            </a:r>
            <a:r>
              <a:rPr lang="en-US" sz="2400" dirty="0">
                <a:latin typeface="Consolas"/>
                <a:ea typeface="Arial"/>
                <a:cs typeface="Arial"/>
              </a:rPr>
              <a:t> a dia.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281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6C5D-4DA7-9A0E-82CE-E31456AB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1105D9-F952-6C85-2788-70227E1387E8}"/>
              </a:ext>
            </a:extLst>
          </p:cNvPr>
          <p:cNvSpPr txBox="1"/>
          <p:nvPr/>
        </p:nvSpPr>
        <p:spPr>
          <a:xfrm>
            <a:off x="867335" y="7342094"/>
            <a:ext cx="835062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onsolas"/>
                <a:ea typeface="Arial"/>
                <a:cs typeface="Arial"/>
              </a:rPr>
              <a:t>Participe</a:t>
            </a:r>
            <a:r>
              <a:rPr lang="en-US" sz="2400" b="1" dirty="0">
                <a:latin typeface="Consolas"/>
                <a:ea typeface="Arial"/>
                <a:cs typeface="Arial"/>
              </a:rPr>
              <a:t> da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comunidade</a:t>
            </a:r>
            <a:endParaRPr lang="pt-BR" dirty="0" err="1"/>
          </a:p>
          <a:p>
            <a:r>
              <a:rPr lang="en-US" sz="2400" dirty="0">
                <a:latin typeface="Consolas"/>
                <a:ea typeface="Arial"/>
                <a:cs typeface="Arial"/>
              </a:rPr>
              <a:t>Entre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grupos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fóruns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eventos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sobre</a:t>
            </a:r>
            <a:r>
              <a:rPr lang="en-US" sz="2400" dirty="0">
                <a:latin typeface="Consolas"/>
                <a:ea typeface="Arial"/>
                <a:cs typeface="Arial"/>
              </a:rPr>
              <a:t> .NET e C#.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 err="1">
                <a:latin typeface="Consolas"/>
                <a:ea typeface="Arial"/>
                <a:cs typeface="Arial"/>
              </a:rPr>
              <a:t>Alguns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lugares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começar</a:t>
            </a:r>
            <a:r>
              <a:rPr lang="en-US" sz="2400" dirty="0">
                <a:latin typeface="Consolas"/>
                <a:ea typeface="Arial"/>
                <a:cs typeface="Arial"/>
              </a:rPr>
              <a:t>: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dev.to</a:t>
            </a:r>
            <a:br>
              <a:rPr lang="en-US" sz="2400" u="sng" dirty="0">
                <a:latin typeface="Consolas"/>
                <a:ea typeface="Arial"/>
                <a:cs typeface="Arial"/>
                <a:hlinkClick r:id="rId2" invalidUrl="http://"/>
              </a:rPr>
            </a:br>
            <a:endParaRPr lang="en-US" sz="2400" u="sng" strike="noStrike">
              <a:solidFill>
                <a:srgbClr val="1155CC"/>
              </a:solidFill>
              <a:latin typeface="Consolas"/>
              <a:ea typeface="Arial"/>
              <a:cs typeface="Arial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Comunidades no Discord e LinkedIn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voltadas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desenvolvedores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iniciantes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Aprender</a:t>
            </a:r>
            <a:r>
              <a:rPr lang="en-US" sz="2400" dirty="0">
                <a:latin typeface="Consolas"/>
                <a:ea typeface="Arial"/>
                <a:cs typeface="Arial"/>
              </a:rPr>
              <a:t> com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outras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pessoas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acelera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crescimento</a:t>
            </a:r>
            <a:r>
              <a:rPr lang="en-US" sz="2400" dirty="0">
                <a:latin typeface="Consolas"/>
                <a:ea typeface="Arial"/>
                <a:cs typeface="Arial"/>
              </a:rPr>
              <a:t>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traz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novas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oportunidades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8D42FEBD-E88D-BACE-C340-9AC2AC167F1C}"/>
              </a:ext>
            </a:extLst>
          </p:cNvPr>
          <p:cNvSpPr txBox="1"/>
          <p:nvPr/>
        </p:nvSpPr>
        <p:spPr>
          <a:xfrm>
            <a:off x="867335" y="591670"/>
            <a:ext cx="7866528" cy="67403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onsolas"/>
                <a:ea typeface="Arial"/>
                <a:cs typeface="Arial"/>
              </a:rPr>
              <a:t>Explore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ecossistema</a:t>
            </a:r>
            <a:r>
              <a:rPr lang="en-US" sz="2400" b="1" dirty="0">
                <a:latin typeface="Consolas"/>
                <a:ea typeface="Arial"/>
                <a:cs typeface="Arial"/>
              </a:rPr>
              <a:t> .NET</a:t>
            </a:r>
            <a:endParaRPr lang="pt-BR" dirty="0"/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Depois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dominar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básico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avançar</a:t>
            </a:r>
            <a:r>
              <a:rPr lang="en-US" sz="2400" dirty="0">
                <a:latin typeface="Consolas"/>
                <a:ea typeface="Arial"/>
                <a:cs typeface="Arial"/>
              </a:rPr>
              <a:t> para: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latin typeface="Consolas"/>
                <a:ea typeface="Arial"/>
                <a:cs typeface="Arial"/>
              </a:rPr>
              <a:t>ASP.NET Core: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desenvolvimento</a:t>
            </a:r>
            <a:r>
              <a:rPr lang="en-US" sz="2400" dirty="0">
                <a:latin typeface="Consolas"/>
                <a:ea typeface="Arial"/>
                <a:cs typeface="Arial"/>
              </a:rPr>
              <a:t> de sites e APIs.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latin typeface="Consolas"/>
                <a:ea typeface="Arial"/>
                <a:cs typeface="Arial"/>
              </a:rPr>
              <a:t>Entity Framework: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manipulação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bancos</a:t>
            </a:r>
            <a:r>
              <a:rPr lang="en-US" sz="2400" dirty="0">
                <a:latin typeface="Consolas"/>
                <a:ea typeface="Arial"/>
                <a:cs typeface="Arial"/>
              </a:rPr>
              <a:t> de dados com C#.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latin typeface="Consolas"/>
                <a:ea typeface="Arial"/>
                <a:cs typeface="Arial"/>
              </a:rPr>
              <a:t>Windows Forms e WPF: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criação</a:t>
            </a:r>
            <a:r>
              <a:rPr lang="en-US" sz="2400" dirty="0">
                <a:latin typeface="Consolas"/>
                <a:ea typeface="Arial"/>
                <a:cs typeface="Arial"/>
              </a:rPr>
              <a:t> de interfaces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gráficas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latin typeface="Consolas"/>
                <a:ea typeface="Arial"/>
                <a:cs typeface="Arial"/>
              </a:rPr>
              <a:t>Blazor e MAUI: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aplicações</a:t>
            </a:r>
            <a:r>
              <a:rPr lang="en-US" sz="2400" dirty="0">
                <a:latin typeface="Consolas"/>
                <a:ea typeface="Arial"/>
                <a:cs typeface="Arial"/>
              </a:rPr>
              <a:t> web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multiplataforma</a:t>
            </a:r>
            <a:r>
              <a:rPr lang="en-US" sz="2400" dirty="0">
                <a:latin typeface="Consolas"/>
                <a:ea typeface="Arial"/>
                <a:cs typeface="Arial"/>
              </a:rPr>
              <a:t> com C#.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endParaRPr lang="en-US" sz="2400">
              <a:latin typeface="Consolas"/>
              <a:ea typeface="Arial"/>
              <a:cs typeface="Arial"/>
            </a:endParaRPr>
          </a:p>
          <a:p>
            <a:r>
              <a:rPr lang="en-US" sz="2400" dirty="0">
                <a:latin typeface="Consolas"/>
                <a:ea typeface="Arial"/>
                <a:cs typeface="Arial"/>
              </a:rPr>
              <a:t>Cada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etapa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vai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ampliar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suas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possibilidades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dentro</a:t>
            </a:r>
            <a:r>
              <a:rPr lang="en-US" sz="2400" dirty="0">
                <a:latin typeface="Consolas"/>
                <a:ea typeface="Arial"/>
                <a:cs typeface="Arial"/>
              </a:rPr>
              <a:t> do .NET.</a:t>
            </a:r>
            <a:endParaRPr lang="en-US" sz="2400" dirty="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294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535C-A3DE-5F1D-1116-349C0DF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C158435-594F-496D-8E48-0D4BF8C65591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609368A-EF5D-2B96-50E6-69C64CF4E6B9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0DA851-6BC2-2F10-CCF8-5DF1497DAC56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72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E3D-BA38-64EF-F6EF-4B9E9955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BA19463-5A38-98C4-348D-085B77B7324D}"/>
              </a:ext>
            </a:extLst>
          </p:cNvPr>
          <p:cNvSpPr txBox="1"/>
          <p:nvPr/>
        </p:nvSpPr>
        <p:spPr>
          <a:xfrm>
            <a:off x="705971" y="806824"/>
            <a:ext cx="8189258" cy="1006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onsolas"/>
                <a:ea typeface="Arial"/>
                <a:cs typeface="Arial"/>
              </a:rPr>
              <a:t>Aprender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programar</a:t>
            </a:r>
            <a:r>
              <a:rPr lang="en-US" sz="2400" dirty="0">
                <a:latin typeface="Consolas"/>
                <a:ea typeface="Arial"/>
                <a:cs typeface="Arial"/>
              </a:rPr>
              <a:t> é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uma</a:t>
            </a:r>
            <a:r>
              <a:rPr lang="en-US" sz="2400" dirty="0">
                <a:latin typeface="Consolas"/>
                <a:ea typeface="Arial"/>
                <a:cs typeface="Arial"/>
              </a:rPr>
              <a:t> jornada —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cada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linha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escrita</a:t>
            </a:r>
            <a:r>
              <a:rPr lang="en-US" sz="2400" dirty="0">
                <a:latin typeface="Consolas"/>
                <a:ea typeface="Arial"/>
                <a:cs typeface="Arial"/>
              </a:rPr>
              <a:t> é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passo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adiante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algn="just"/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Com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este</a:t>
            </a:r>
            <a:r>
              <a:rPr lang="en-US" sz="2400" dirty="0">
                <a:latin typeface="Consolas"/>
                <a:ea typeface="Arial"/>
                <a:cs typeface="Arial"/>
              </a:rPr>
              <a:t> eBook,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deu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primeiros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passos</a:t>
            </a:r>
            <a:r>
              <a:rPr lang="en-US" sz="2400" dirty="0">
                <a:latin typeface="Consolas"/>
                <a:ea typeface="Arial"/>
                <a:cs typeface="Arial"/>
              </a:rPr>
              <a:t> no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universo</a:t>
            </a:r>
            <a:r>
              <a:rPr lang="en-US" sz="2400" dirty="0">
                <a:latin typeface="Consolas"/>
                <a:ea typeface="Arial"/>
                <a:cs typeface="Arial"/>
              </a:rPr>
              <a:t> do </a:t>
            </a:r>
            <a:r>
              <a:rPr lang="en-US" sz="2400" b="1" dirty="0">
                <a:latin typeface="Consolas"/>
                <a:ea typeface="Arial"/>
                <a:cs typeface="Arial"/>
              </a:rPr>
              <a:t>C# e do .NET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compreendendo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fundamentos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sustentam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qualquer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aplicação</a:t>
            </a:r>
            <a:r>
              <a:rPr lang="en-US" sz="2400" dirty="0">
                <a:latin typeface="Consolas"/>
                <a:ea typeface="Arial"/>
                <a:cs typeface="Arial"/>
              </a:rPr>
              <a:t>: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estrutura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lógica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métodos</a:t>
            </a:r>
            <a:r>
              <a:rPr lang="en-US" sz="2400" dirty="0">
                <a:latin typeface="Consolas"/>
                <a:ea typeface="Arial"/>
                <a:cs typeface="Arial"/>
              </a:rPr>
              <a:t>, classes e boas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práticas.Mais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importante</a:t>
            </a:r>
            <a:r>
              <a:rPr lang="en-US" sz="2400" dirty="0">
                <a:latin typeface="Consolas"/>
                <a:ea typeface="Arial"/>
                <a:cs typeface="Arial"/>
              </a:rPr>
              <a:t> do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decorar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comandos</a:t>
            </a:r>
            <a:r>
              <a:rPr lang="en-US" sz="2400" dirty="0">
                <a:latin typeface="Consolas"/>
                <a:ea typeface="Arial"/>
                <a:cs typeface="Arial"/>
              </a:rPr>
              <a:t>, é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entender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pensar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b="1" dirty="0">
                <a:latin typeface="Consolas"/>
                <a:ea typeface="Arial"/>
                <a:cs typeface="Arial"/>
              </a:rPr>
              <a:t> um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desenvolvedor</a:t>
            </a:r>
            <a:r>
              <a:rPr lang="en-US" sz="2400" dirty="0">
                <a:latin typeface="Consolas"/>
                <a:ea typeface="Arial"/>
                <a:cs typeface="Arial"/>
              </a:rPr>
              <a:t>: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analisar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problemas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buscar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soluções</a:t>
            </a:r>
            <a:r>
              <a:rPr lang="en-US" sz="2400" dirty="0">
                <a:latin typeface="Consolas"/>
                <a:ea typeface="Arial"/>
                <a:cs typeface="Arial"/>
              </a:rPr>
              <a:t> simples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manter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claro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organizado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algn="just"/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 err="1">
                <a:latin typeface="Consolas"/>
                <a:ea typeface="Arial"/>
                <a:cs typeface="Arial"/>
              </a:rPr>
              <a:t>Essas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são</a:t>
            </a:r>
            <a:r>
              <a:rPr lang="en-US" sz="2400" dirty="0">
                <a:latin typeface="Consolas"/>
                <a:ea typeface="Arial"/>
                <a:cs typeface="Arial"/>
              </a:rPr>
              <a:t> as bases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vão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acompanhar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qualquer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linguagem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projeto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ou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tecnologia.A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partir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daqui</a:t>
            </a:r>
            <a:r>
              <a:rPr lang="en-US" sz="2400" dirty="0">
                <a:latin typeface="Consolas"/>
                <a:ea typeface="Arial"/>
                <a:cs typeface="Arial"/>
              </a:rPr>
              <a:t>,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caminho</a:t>
            </a:r>
            <a:r>
              <a:rPr lang="en-US" sz="2400" dirty="0">
                <a:latin typeface="Consolas"/>
                <a:ea typeface="Arial"/>
                <a:cs typeface="Arial"/>
              </a:rPr>
              <a:t> é de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exploração</a:t>
            </a:r>
            <a:r>
              <a:rPr lang="en-US" sz="2400" b="1" dirty="0">
                <a:latin typeface="Consolas"/>
                <a:ea typeface="Arial"/>
                <a:cs typeface="Arial"/>
              </a:rPr>
              <a:t> 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prática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algn="just"/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 err="1">
                <a:latin typeface="Consolas"/>
                <a:ea typeface="Arial"/>
                <a:cs typeface="Arial"/>
              </a:rPr>
              <a:t>Desafie</a:t>
            </a:r>
            <a:r>
              <a:rPr lang="en-US" sz="2400" dirty="0">
                <a:latin typeface="Consolas"/>
                <a:ea typeface="Arial"/>
                <a:cs typeface="Arial"/>
              </a:rPr>
              <a:t>-se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seus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próprios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projetos</a:t>
            </a:r>
            <a:r>
              <a:rPr lang="en-US" sz="2400" dirty="0">
                <a:latin typeface="Consolas"/>
                <a:ea typeface="Arial"/>
                <a:cs typeface="Arial"/>
              </a:rPr>
              <a:t>, participe da comunidade, troque experiências e mantenha a curiosidade viva.</a:t>
            </a:r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O .NET é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ecossistema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vasto</a:t>
            </a:r>
            <a:r>
              <a:rPr lang="en-US" sz="2400" dirty="0">
                <a:latin typeface="Consolas"/>
                <a:ea typeface="Arial"/>
                <a:cs typeface="Arial"/>
              </a:rPr>
              <a:t> —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já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domina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essencial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crescer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dentro</a:t>
            </a:r>
            <a:r>
              <a:rPr lang="en-US" sz="2400" dirty="0">
                <a:latin typeface="Consolas"/>
                <a:ea typeface="Arial"/>
                <a:cs typeface="Arial"/>
              </a:rPr>
              <a:t> dele.</a:t>
            </a:r>
          </a:p>
          <a:p>
            <a:pPr algn="just"/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próximo</a:t>
            </a:r>
            <a:r>
              <a:rPr lang="en-US" sz="2400" dirty="0">
                <a:latin typeface="Consolas"/>
                <a:ea typeface="Arial"/>
                <a:cs typeface="Arial"/>
              </a:rPr>
              <a:t> grande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projeto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começar</a:t>
            </a:r>
            <a:r>
              <a:rPr lang="en-US" sz="2400" dirty="0">
                <a:latin typeface="Consolas"/>
                <a:ea typeface="Arial"/>
                <a:cs typeface="Arial"/>
              </a:rPr>
              <a:t> com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próxima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linha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você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escrever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just"/>
            <a:endParaRPr lang="pt-BR" sz="24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707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5203-93C2-ED0B-9A8E-B319D15D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F1D89D1-E247-DB49-76FD-31B1CA430146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376E8E-99ED-0DEF-C638-85FE7EBCBF0C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A705F-2D5C-AFDF-28A4-9B570E4A514E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1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201207A-0235-BA7E-3088-114E88C9AC45}"/>
              </a:ext>
            </a:extLst>
          </p:cNvPr>
          <p:cNvSpPr txBox="1"/>
          <p:nvPr/>
        </p:nvSpPr>
        <p:spPr>
          <a:xfrm>
            <a:off x="1178229" y="6546159"/>
            <a:ext cx="76970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Entendendo a Estrutura de um Programa C#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42988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2E290-23BA-6F1D-A42B-144DD652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A15490-8A4D-FC57-8914-58A813181088}"/>
              </a:ext>
            </a:extLst>
          </p:cNvPr>
          <p:cNvSpPr txBox="1"/>
          <p:nvPr/>
        </p:nvSpPr>
        <p:spPr>
          <a:xfrm>
            <a:off x="625288" y="806824"/>
            <a:ext cx="85657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latin typeface="Consolas"/>
                <a:ea typeface="Arial"/>
                <a:cs typeface="Arial"/>
              </a:rPr>
              <a:t>Antes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criar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projetos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maiores</a:t>
            </a:r>
            <a:r>
              <a:rPr lang="en-US" sz="2400" dirty="0">
                <a:latin typeface="Consolas"/>
                <a:ea typeface="Arial"/>
                <a:cs typeface="Arial"/>
              </a:rPr>
              <a:t>, é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importante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entender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b="1" dirty="0">
                <a:latin typeface="Consolas"/>
                <a:ea typeface="Arial"/>
                <a:cs typeface="Arial"/>
              </a:rPr>
              <a:t> um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programa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b="1" dirty="0">
                <a:latin typeface="Consolas"/>
                <a:ea typeface="Arial"/>
                <a:cs typeface="Arial"/>
              </a:rPr>
              <a:t> C# é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organizado</a:t>
            </a:r>
            <a:r>
              <a:rPr lang="en-US" sz="2400" b="1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pPr algn="just"/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 err="1">
                <a:latin typeface="Consolas"/>
                <a:ea typeface="Arial"/>
                <a:cs typeface="Arial"/>
              </a:rPr>
              <a:t>Mesmo</a:t>
            </a:r>
            <a:r>
              <a:rPr lang="en-US" sz="2400" dirty="0">
                <a:latin typeface="Consolas"/>
                <a:ea typeface="Arial"/>
                <a:cs typeface="Arial"/>
              </a:rPr>
              <a:t>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mais</a:t>
            </a:r>
            <a:r>
              <a:rPr lang="en-US" sz="2400" dirty="0">
                <a:latin typeface="Consolas"/>
                <a:ea typeface="Arial"/>
                <a:cs typeface="Arial"/>
              </a:rPr>
              <a:t> simples segue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estrutura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padrão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define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onde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tudo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começa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 sz="2400">
              <a:latin typeface="Consolas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C4885D86-AEAD-F655-87FB-8C738291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3418889"/>
            <a:ext cx="8579224" cy="499563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1D8D12-E937-B243-67C2-3E6C6E7C1D90}"/>
              </a:ext>
            </a:extLst>
          </p:cNvPr>
          <p:cNvSpPr txBox="1"/>
          <p:nvPr/>
        </p:nvSpPr>
        <p:spPr>
          <a:xfrm>
            <a:off x="632688" y="2972863"/>
            <a:ext cx="7022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i="1" dirty="0">
                <a:latin typeface="Consolas"/>
              </a:rPr>
              <a:t>Exemplo de um programa básico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C31B35-1B3F-E355-B3C1-04F3DD881B27}"/>
              </a:ext>
            </a:extLst>
          </p:cNvPr>
          <p:cNvSpPr txBox="1"/>
          <p:nvPr/>
        </p:nvSpPr>
        <p:spPr>
          <a:xfrm>
            <a:off x="652182" y="8686800"/>
            <a:ext cx="778584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latin typeface="Consolas"/>
                <a:ea typeface="Arial"/>
                <a:cs typeface="Arial"/>
              </a:rPr>
              <a:t>O </a:t>
            </a:r>
            <a:r>
              <a:rPr lang="en-US" sz="2400" b="1" err="1">
                <a:latin typeface="Consolas"/>
                <a:ea typeface="Arial"/>
                <a:cs typeface="Arial"/>
              </a:rPr>
              <a:t>que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significa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cada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err="1">
                <a:latin typeface="Consolas"/>
                <a:ea typeface="Arial"/>
                <a:cs typeface="Arial"/>
              </a:rPr>
              <a:t>parte</a:t>
            </a:r>
            <a:endParaRPr lang="en-US" sz="2400" b="1">
              <a:latin typeface="Consolas"/>
              <a:ea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using System;</a:t>
            </a:r>
            <a:r>
              <a:rPr lang="en-US" sz="2400" dirty="0">
                <a:latin typeface="Consolas"/>
                <a:ea typeface="Arial"/>
                <a:cs typeface="Arial"/>
              </a:rPr>
              <a:t> →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Importa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funcionalidades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básicas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Console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class Program</a:t>
            </a:r>
            <a:r>
              <a:rPr lang="en-US" sz="2400" dirty="0">
                <a:latin typeface="Consolas"/>
                <a:ea typeface="Arial"/>
                <a:cs typeface="Arial"/>
              </a:rPr>
              <a:t> → Toda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aplicação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em</a:t>
            </a:r>
            <a:r>
              <a:rPr lang="en-US" sz="2400" dirty="0">
                <a:latin typeface="Consolas"/>
                <a:ea typeface="Arial"/>
                <a:cs typeface="Arial"/>
              </a:rPr>
              <a:t> C#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precisa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estar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dentro</a:t>
            </a:r>
            <a:r>
              <a:rPr lang="en-US" sz="2400" dirty="0">
                <a:latin typeface="Consolas"/>
                <a:ea typeface="Arial"/>
                <a:cs typeface="Arial"/>
              </a:rPr>
              <a:t> de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uma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classe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static void Main()</a:t>
            </a:r>
            <a:r>
              <a:rPr lang="en-US" sz="2400" dirty="0">
                <a:latin typeface="Consolas"/>
                <a:ea typeface="Arial"/>
                <a:cs typeface="Arial"/>
              </a:rPr>
              <a:t> → É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ponto</a:t>
            </a:r>
            <a:r>
              <a:rPr lang="en-US" sz="2400" dirty="0">
                <a:latin typeface="Consolas"/>
                <a:ea typeface="Arial"/>
                <a:cs typeface="Arial"/>
              </a:rPr>
              <a:t> de entrada do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programa</a:t>
            </a:r>
            <a:r>
              <a:rPr lang="en-US" sz="2400" dirty="0">
                <a:latin typeface="Consolas"/>
                <a:ea typeface="Arial"/>
                <a:cs typeface="Arial"/>
              </a:rPr>
              <a:t> (</a:t>
            </a:r>
            <a:r>
              <a:rPr lang="en-US" sz="2400" dirty="0" err="1">
                <a:latin typeface="Consolas"/>
                <a:ea typeface="Arial"/>
                <a:cs typeface="Arial"/>
              </a:rPr>
              <a:t>onde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tudo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começa</a:t>
            </a:r>
            <a:r>
              <a:rPr lang="en-US" sz="2400" dirty="0">
                <a:latin typeface="Consolas"/>
                <a:ea typeface="Arial"/>
                <a:cs typeface="Arial"/>
              </a:rPr>
              <a:t>).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b="1" err="1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Console.WriteLine</a:t>
            </a:r>
            <a:r>
              <a:rPr lang="en-US" sz="2400" b="1" dirty="0">
                <a:solidFill>
                  <a:srgbClr val="188038"/>
                </a:solidFill>
                <a:latin typeface="Consolas"/>
                <a:ea typeface="Roboto Mono"/>
                <a:cs typeface="Roboto Mono"/>
              </a:rPr>
              <a:t>()</a:t>
            </a:r>
            <a:r>
              <a:rPr lang="en-US" sz="2400" dirty="0">
                <a:latin typeface="Consolas"/>
                <a:ea typeface="Arial"/>
                <a:cs typeface="Arial"/>
              </a:rPr>
              <a:t> → </a:t>
            </a:r>
            <a:r>
              <a:rPr lang="en-US" sz="2400" err="1">
                <a:latin typeface="Consolas"/>
                <a:ea typeface="Arial"/>
                <a:cs typeface="Arial"/>
              </a:rPr>
              <a:t>Exibe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err="1">
                <a:latin typeface="Consolas"/>
                <a:ea typeface="Arial"/>
                <a:cs typeface="Arial"/>
              </a:rPr>
              <a:t>mensagens</a:t>
            </a:r>
            <a:r>
              <a:rPr lang="en-US" sz="2400" dirty="0">
                <a:latin typeface="Consolas"/>
                <a:ea typeface="Arial"/>
                <a:cs typeface="Arial"/>
              </a:rPr>
              <a:t> no console.</a:t>
            </a:r>
            <a:endParaRPr lang="en-US" sz="2400" dirty="0">
              <a:latin typeface="Consolas"/>
            </a:endParaRPr>
          </a:p>
          <a:p>
            <a:pPr algn="ctr"/>
            <a:endParaRPr lang="pt-BR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67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636BC-A8C6-D409-2E0E-CF344C4D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CAEB72E-B69B-2E33-6775-D088E33AF301}"/>
              </a:ext>
            </a:extLst>
          </p:cNvPr>
          <p:cNvSpPr txBox="1"/>
          <p:nvPr/>
        </p:nvSpPr>
        <p:spPr>
          <a:xfrm>
            <a:off x="571499" y="995083"/>
            <a:ext cx="843130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ea typeface="Arial"/>
                <a:cs typeface="Arial"/>
              </a:rPr>
              <a:t>Boas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práticas</a:t>
            </a:r>
            <a:endParaRPr lang="en-US" sz="2400" b="1" dirty="0">
              <a:latin typeface="Consolas"/>
              <a:ea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nomes</a:t>
            </a:r>
            <a:r>
              <a:rPr lang="en-US" sz="2400" b="1" dirty="0">
                <a:latin typeface="Consolas"/>
                <a:ea typeface="Arial"/>
                <a:cs typeface="Arial"/>
              </a:rPr>
              <a:t> claros</a:t>
            </a:r>
            <a:r>
              <a:rPr lang="en-US" sz="2400" dirty="0">
                <a:latin typeface="Consolas"/>
                <a:ea typeface="Arial"/>
                <a:cs typeface="Arial"/>
              </a:rPr>
              <a:t> para classes 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métodos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>
                <a:latin typeface="Consolas"/>
                <a:ea typeface="Arial"/>
                <a:cs typeface="Arial"/>
              </a:rPr>
              <a:t>Indente</a:t>
            </a:r>
            <a:r>
              <a:rPr lang="en-US" sz="2400" b="1" dirty="0">
                <a:latin typeface="Consolas"/>
                <a:ea typeface="Arial"/>
                <a:cs typeface="Arial"/>
              </a:rPr>
              <a:t> o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código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corretamente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facilitar</a:t>
            </a:r>
            <a:r>
              <a:rPr lang="en-US" sz="2400" dirty="0">
                <a:latin typeface="Consolas"/>
                <a:ea typeface="Arial"/>
                <a:cs typeface="Arial"/>
              </a:rPr>
              <a:t> 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leitura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onsolas"/>
                <a:ea typeface="Arial"/>
                <a:cs typeface="Arial"/>
              </a:rPr>
              <a:t>Use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comentários</a:t>
            </a:r>
            <a:r>
              <a:rPr lang="en-US" sz="2400" b="1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curtos</a:t>
            </a:r>
            <a:r>
              <a:rPr lang="en-US" sz="2400" b="1" dirty="0">
                <a:latin typeface="Consolas"/>
                <a:ea typeface="Arial"/>
                <a:cs typeface="Arial"/>
              </a:rPr>
              <a:t> 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úteis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explicar</a:t>
            </a:r>
            <a:r>
              <a:rPr lang="en-US" sz="2400" dirty="0">
                <a:latin typeface="Consolas"/>
                <a:ea typeface="Arial"/>
                <a:cs typeface="Arial"/>
              </a:rPr>
              <a:t> partes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importantes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 dirty="0">
              <a:latin typeface="Consolas"/>
            </a:endParaRPr>
          </a:p>
          <a:p>
            <a:pPr algn="ctr"/>
            <a:endParaRPr lang="pt-BR"/>
          </a:p>
        </p:txBody>
      </p:sp>
      <p:pic>
        <p:nvPicPr>
          <p:cNvPr id="6" name="Imagem 5" descr="Tela de celular&#10;&#10;O conteúdo gerado por IA pode estar incorreto.">
            <a:extLst>
              <a:ext uri="{FF2B5EF4-FFF2-40B4-BE49-F238E27FC236}">
                <a16:creationId xmlns:a16="http://schemas.microsoft.com/office/drawing/2014/main" id="{295AB56D-06BB-B879-7809-0F8F1DD9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4241688"/>
            <a:ext cx="8444753" cy="539398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11AB44-AB54-83FD-8352-8C2850B42E13}"/>
              </a:ext>
            </a:extLst>
          </p:cNvPr>
          <p:cNvSpPr txBox="1"/>
          <p:nvPr/>
        </p:nvSpPr>
        <p:spPr>
          <a:xfrm>
            <a:off x="579287" y="3583302"/>
            <a:ext cx="75059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i="1" dirty="0">
                <a:latin typeface="Consolas"/>
              </a:rPr>
              <a:t>Exemplo com boas práticas</a:t>
            </a:r>
          </a:p>
        </p:txBody>
      </p:sp>
    </p:spTree>
    <p:extLst>
      <p:ext uri="{BB962C8B-B14F-4D97-AF65-F5344CB8AC3E}">
        <p14:creationId xmlns:p14="http://schemas.microsoft.com/office/powerpoint/2010/main" val="299320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B1A9-29DB-B0FF-7721-6B06EF2B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81E7092-A0E3-B5B3-4B09-68C76B40D3B0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2E1B17-1CE5-9FD8-4AFD-23A351CE3EAE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788291-41AB-3A20-5074-4C2A2B103969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1B105A-CE44-06AB-752D-D31A67493A77}"/>
              </a:ext>
            </a:extLst>
          </p:cNvPr>
          <p:cNvSpPr txBox="1"/>
          <p:nvPr/>
        </p:nvSpPr>
        <p:spPr>
          <a:xfrm>
            <a:off x="1178229" y="6546159"/>
            <a:ext cx="76970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cs typeface="Arial"/>
              </a:rPr>
              <a:t>Variáveis, tipos de dados e conversões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2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D9357-00EC-F1C6-595C-3ECD38A9E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CDFFCC-CAA9-CEDD-2A66-D76D7CF25A0E}"/>
              </a:ext>
            </a:extLst>
          </p:cNvPr>
          <p:cNvSpPr txBox="1"/>
          <p:nvPr/>
        </p:nvSpPr>
        <p:spPr>
          <a:xfrm>
            <a:off x="759759" y="1237129"/>
            <a:ext cx="859267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/>
                <a:ea typeface="Arial"/>
                <a:cs typeface="Arial"/>
              </a:rPr>
              <a:t>Em C#,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variáveis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são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usadas</a:t>
            </a:r>
            <a:r>
              <a:rPr lang="en-US" sz="2400" dirty="0">
                <a:latin typeface="Consolas"/>
                <a:ea typeface="Arial"/>
                <a:cs typeface="Arial"/>
              </a:rPr>
              <a:t>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armazenar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informações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temporariamente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na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memória</a:t>
            </a:r>
            <a:r>
              <a:rPr lang="en-US" sz="2400" dirty="0">
                <a:latin typeface="Consolas"/>
                <a:ea typeface="Arial"/>
                <a:cs typeface="Arial"/>
              </a:rPr>
              <a:t> do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computador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</a:p>
          <a:p>
            <a:br>
              <a:rPr lang="en-US" sz="2400" dirty="0">
                <a:latin typeface="Consolas"/>
                <a:ea typeface="Arial"/>
                <a:cs typeface="Arial"/>
              </a:rPr>
            </a:br>
            <a:r>
              <a:rPr lang="en-US" sz="2400" dirty="0">
                <a:latin typeface="Consolas"/>
                <a:ea typeface="Arial"/>
                <a:cs typeface="Arial"/>
              </a:rPr>
              <a:t>Cada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variável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precisa</a:t>
            </a:r>
            <a:r>
              <a:rPr lang="en-US" sz="2400" dirty="0">
                <a:latin typeface="Consolas"/>
                <a:ea typeface="Arial"/>
                <a:cs typeface="Arial"/>
              </a:rPr>
              <a:t> ter </a:t>
            </a:r>
            <a:r>
              <a:rPr lang="en-US" sz="2400" b="1" dirty="0">
                <a:latin typeface="Consolas"/>
                <a:ea typeface="Arial"/>
                <a:cs typeface="Arial"/>
              </a:rPr>
              <a:t>um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tipo</a:t>
            </a:r>
            <a:r>
              <a:rPr lang="en-US" sz="2400" b="1" dirty="0">
                <a:latin typeface="Consolas"/>
                <a:ea typeface="Arial"/>
                <a:cs typeface="Arial"/>
              </a:rPr>
              <a:t> de dado</a:t>
            </a:r>
            <a:r>
              <a:rPr lang="en-US" sz="2400" dirty="0">
                <a:latin typeface="Consolas"/>
                <a:ea typeface="Arial"/>
                <a:cs typeface="Arial"/>
              </a:rPr>
              <a:t>,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define o </a:t>
            </a:r>
            <a:r>
              <a:rPr lang="en-US" sz="2400" dirty="0" err="1">
                <a:latin typeface="Consolas"/>
                <a:ea typeface="Arial"/>
                <a:cs typeface="Arial"/>
              </a:rPr>
              <a:t>que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ela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pode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guardar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/>
          </a:p>
        </p:txBody>
      </p:sp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ABD6DBD3-FBAD-C572-9C9E-DA96B157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3771837"/>
            <a:ext cx="7637930" cy="525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7558-2368-EA4C-1252-372C5DCCA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5AB4C-7181-7F28-A71E-C43337F952D7}"/>
              </a:ext>
            </a:extLst>
          </p:cNvPr>
          <p:cNvSpPr txBox="1"/>
          <p:nvPr/>
        </p:nvSpPr>
        <p:spPr>
          <a:xfrm>
            <a:off x="1163171" y="726141"/>
            <a:ext cx="770516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onsolas"/>
                <a:ea typeface="Arial"/>
                <a:cs typeface="Arial"/>
              </a:rPr>
              <a:t>Conversões</a:t>
            </a:r>
            <a:r>
              <a:rPr lang="en-US" sz="2400" b="1" dirty="0">
                <a:latin typeface="Consolas"/>
                <a:ea typeface="Arial"/>
                <a:cs typeface="Arial"/>
              </a:rPr>
              <a:t> de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tipo</a:t>
            </a:r>
            <a:endParaRPr lang="en-US" sz="2400" dirty="0">
              <a:latin typeface="Consolas"/>
              <a:ea typeface="Arial"/>
              <a:cs typeface="Arial"/>
            </a:endParaRPr>
          </a:p>
          <a:p>
            <a:r>
              <a:rPr lang="en-US" sz="2400" dirty="0" err="1">
                <a:latin typeface="Consolas"/>
                <a:ea typeface="Arial"/>
                <a:cs typeface="Arial"/>
              </a:rPr>
              <a:t>Às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vezes</a:t>
            </a:r>
            <a:r>
              <a:rPr lang="en-US" sz="2400" dirty="0">
                <a:latin typeface="Consolas"/>
                <a:ea typeface="Arial"/>
                <a:cs typeface="Arial"/>
              </a:rPr>
              <a:t> é </a:t>
            </a:r>
            <a:r>
              <a:rPr lang="en-US" sz="2400" dirty="0" err="1">
                <a:latin typeface="Consolas"/>
                <a:ea typeface="Arial"/>
                <a:cs typeface="Arial"/>
              </a:rPr>
              <a:t>preciso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b="1" dirty="0">
                <a:latin typeface="Consolas"/>
                <a:ea typeface="Arial"/>
                <a:cs typeface="Arial"/>
              </a:rPr>
              <a:t>converter </a:t>
            </a:r>
            <a:r>
              <a:rPr lang="en-US" sz="2400" b="1" dirty="0" err="1">
                <a:latin typeface="Consolas"/>
                <a:ea typeface="Arial"/>
                <a:cs typeface="Arial"/>
              </a:rPr>
              <a:t>valores</a:t>
            </a:r>
            <a:r>
              <a:rPr lang="en-US" sz="2400" dirty="0">
                <a:latin typeface="Consolas"/>
                <a:ea typeface="Arial"/>
                <a:cs typeface="Arial"/>
              </a:rPr>
              <a:t> de um </a:t>
            </a:r>
            <a:r>
              <a:rPr lang="en-US" sz="2400" dirty="0" err="1">
                <a:latin typeface="Consolas"/>
                <a:ea typeface="Arial"/>
                <a:cs typeface="Arial"/>
              </a:rPr>
              <a:t>tipo</a:t>
            </a:r>
            <a:r>
              <a:rPr lang="en-US" sz="2400" dirty="0">
                <a:latin typeface="Consolas"/>
                <a:ea typeface="Arial"/>
                <a:cs typeface="Arial"/>
              </a:rPr>
              <a:t> para outro.</a:t>
            </a:r>
          </a:p>
          <a:p>
            <a:endParaRPr lang="en-US" sz="2400" dirty="0">
              <a:solidFill>
                <a:srgbClr val="000000"/>
              </a:solidFill>
              <a:latin typeface="Consolas"/>
              <a:ea typeface="Roboto Mono"/>
              <a:cs typeface="Arial"/>
            </a:endParaRPr>
          </a:p>
          <a:p>
            <a:br>
              <a:rPr lang="en-US" sz="2400" dirty="0">
                <a:latin typeface="Consolas"/>
              </a:rPr>
            </a:br>
            <a:r>
              <a:rPr lang="en-US" sz="2400" b="1" dirty="0" err="1">
                <a:latin typeface="Consolas"/>
                <a:ea typeface="Arial"/>
                <a:cs typeface="Arial"/>
              </a:rPr>
              <a:t>Dica</a:t>
            </a:r>
            <a:r>
              <a:rPr lang="en-US" sz="2400" b="1" dirty="0">
                <a:latin typeface="Consolas"/>
                <a:ea typeface="Arial"/>
                <a:cs typeface="Arial"/>
              </a:rPr>
              <a:t>:</a:t>
            </a:r>
            <a:r>
              <a:rPr lang="en-US" sz="2400" dirty="0">
                <a:latin typeface="Consolas"/>
                <a:ea typeface="Arial"/>
                <a:cs typeface="Arial"/>
              </a:rPr>
              <a:t> sempre </a:t>
            </a:r>
            <a:r>
              <a:rPr lang="en-US" sz="2400" dirty="0" err="1">
                <a:latin typeface="Consolas"/>
                <a:ea typeface="Arial"/>
                <a:cs typeface="Arial"/>
              </a:rPr>
              <a:t>valide</a:t>
            </a:r>
            <a:r>
              <a:rPr lang="en-US" sz="2400" dirty="0">
                <a:latin typeface="Consolas"/>
                <a:ea typeface="Arial"/>
                <a:cs typeface="Arial"/>
              </a:rPr>
              <a:t> a entrada antes de converter, para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evitar</a:t>
            </a:r>
            <a:r>
              <a:rPr lang="en-US" sz="2400" dirty="0">
                <a:latin typeface="Consolas"/>
                <a:ea typeface="Arial"/>
                <a:cs typeface="Arial"/>
              </a:rPr>
              <a:t> </a:t>
            </a:r>
            <a:r>
              <a:rPr lang="en-US" sz="2400" dirty="0" err="1">
                <a:latin typeface="Consolas"/>
                <a:ea typeface="Arial"/>
                <a:cs typeface="Arial"/>
              </a:rPr>
              <a:t>erros</a:t>
            </a:r>
            <a:r>
              <a:rPr lang="en-US" sz="2400" dirty="0">
                <a:latin typeface="Consolas"/>
                <a:ea typeface="Arial"/>
                <a:cs typeface="Arial"/>
              </a:rPr>
              <a:t>.</a:t>
            </a:r>
            <a:endParaRPr lang="en-US" sz="2400">
              <a:latin typeface="Consolas"/>
            </a:endParaRPr>
          </a:p>
          <a:p>
            <a:pPr algn="ctr"/>
            <a:endParaRPr lang="pt-BR"/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6D3BC046-3EC1-DA28-1DC0-A02ED69C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4358261"/>
            <a:ext cx="8175812" cy="23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2740-D29D-0799-E184-3AA321E2B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F0F7475-2DF3-3F17-A0E1-9348DEC6B96F}"/>
              </a:ext>
            </a:extLst>
          </p:cNvPr>
          <p:cNvSpPr/>
          <p:nvPr/>
        </p:nvSpPr>
        <p:spPr>
          <a:xfrm>
            <a:off x="-1" y="-10668"/>
            <a:ext cx="9601199" cy="1278537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DC93A6C-CF39-BA46-9FE9-7B79879953D1}"/>
              </a:ext>
            </a:extLst>
          </p:cNvPr>
          <p:cNvSpPr/>
          <p:nvPr/>
        </p:nvSpPr>
        <p:spPr>
          <a:xfrm>
            <a:off x="7752" y="4507308"/>
            <a:ext cx="9597323" cy="1700872"/>
          </a:xfrm>
          <a:prstGeom prst="rect">
            <a:avLst/>
          </a:prstGeom>
          <a:solidFill>
            <a:srgbClr val="745FE8"/>
          </a:solidFill>
          <a:ln>
            <a:solidFill>
              <a:srgbClr val="745F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7BE6DC-1C0A-5E48-794E-6E008D31D5F7}"/>
              </a:ext>
            </a:extLst>
          </p:cNvPr>
          <p:cNvSpPr txBox="1"/>
          <p:nvPr/>
        </p:nvSpPr>
        <p:spPr>
          <a:xfrm>
            <a:off x="1985052" y="4851831"/>
            <a:ext cx="60834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onsolas"/>
              </a:rPr>
              <a:t>Capítulo 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566A68-0444-153F-0861-FA2780F728D8}"/>
              </a:ext>
            </a:extLst>
          </p:cNvPr>
          <p:cNvSpPr txBox="1"/>
          <p:nvPr/>
        </p:nvSpPr>
        <p:spPr>
          <a:xfrm>
            <a:off x="1178229" y="6546159"/>
            <a:ext cx="7697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Consolas"/>
                <a:ea typeface="+mn-lt"/>
                <a:cs typeface="Arial"/>
              </a:rPr>
              <a:t>Estruturas de Controle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9555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Papel A3 (297 x 420 mm)</PresentationFormat>
  <Paragraphs>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614</cp:revision>
  <dcterms:created xsi:type="dcterms:W3CDTF">2025-10-24T22:52:57Z</dcterms:created>
  <dcterms:modified xsi:type="dcterms:W3CDTF">2025-11-06T15:03:54Z</dcterms:modified>
</cp:coreProperties>
</file>